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8" Type="http://schemas.openxmlformats.org/officeDocument/2006/relationships/viewProps" Target="viewProps.xml"/><Relationship Id="rId57" Type="http://schemas.openxmlformats.org/officeDocument/2006/relationships/tableStyles" Target="tableStyles.xml"/><Relationship Id="rId56" Type="http://schemas.openxmlformats.org/officeDocument/2006/relationships/presProps" Target="presProps.xml"/><Relationship Id="rId55" Type="http://schemas.openxmlformats.org/officeDocument/2006/relationships/slide" Target="slides/slide54.xml"/><Relationship Id="rId54" Type="http://schemas.openxmlformats.org/officeDocument/2006/relationships/slide" Target="slides/slide53.xml"/><Relationship Id="rId53" Type="http://schemas.openxmlformats.org/officeDocument/2006/relationships/slide" Target="slides/slide52.xml"/><Relationship Id="rId52" Type="http://schemas.openxmlformats.org/officeDocument/2006/relationships/slide" Target="slides/slide51.xml"/><Relationship Id="rId51" Type="http://schemas.openxmlformats.org/officeDocument/2006/relationships/slide" Target="slides/slide50.xml"/><Relationship Id="rId50" Type="http://schemas.openxmlformats.org/officeDocument/2006/relationships/slide" Target="slides/slide49.xml"/><Relationship Id="rId5" Type="http://schemas.openxmlformats.org/officeDocument/2006/relationships/slide" Target="slides/slide4.xml"/><Relationship Id="rId49" Type="http://schemas.openxmlformats.org/officeDocument/2006/relationships/slide" Target="slides/slide48.xml"/><Relationship Id="rId48" Type="http://schemas.openxmlformats.org/officeDocument/2006/relationships/slide" Target="slides/slide47.xml"/><Relationship Id="rId47" Type="http://schemas.openxmlformats.org/officeDocument/2006/relationships/slide" Target="slides/slide46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jpeg"/><Relationship Id="rId8" Type="http://schemas.openxmlformats.org/officeDocument/2006/relationships/image" Target="../media/image89.jpeg"/><Relationship Id="rId7" Type="http://schemas.openxmlformats.org/officeDocument/2006/relationships/image" Target="../media/image88.jpeg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3" Type="http://schemas.openxmlformats.org/officeDocument/2006/relationships/image" Target="../media/image94.jpeg"/><Relationship Id="rId12" Type="http://schemas.openxmlformats.org/officeDocument/2006/relationships/image" Target="../media/image93.jpeg"/><Relationship Id="rId11" Type="http://schemas.openxmlformats.org/officeDocument/2006/relationships/image" Target="../media/image92.jpeg"/><Relationship Id="rId10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97.png"/><Relationship Id="rId3" Type="http://schemas.openxmlformats.org/officeDocument/2006/relationships/image" Target="../media/image8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0.png"/><Relationship Id="rId3" Type="http://schemas.openxmlformats.org/officeDocument/2006/relationships/image" Target="../media/image8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2.png"/><Relationship Id="rId3" Type="http://schemas.openxmlformats.org/officeDocument/2006/relationships/image" Target="../media/image8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2.jpeg"/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5.png"/><Relationship Id="rId4" Type="http://schemas.openxmlformats.org/officeDocument/2006/relationships/image" Target="../media/image8.jpe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1.png"/><Relationship Id="rId6" Type="http://schemas.openxmlformats.org/officeDocument/2006/relationships/image" Target="../media/image140.jpe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3" Type="http://schemas.openxmlformats.org/officeDocument/2006/relationships/image" Target="../media/image153.png"/><Relationship Id="rId12" Type="http://schemas.openxmlformats.org/officeDocument/2006/relationships/image" Target="../media/image152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jpeg"/><Relationship Id="rId8" Type="http://schemas.openxmlformats.org/officeDocument/2006/relationships/image" Target="../media/image164.jpeg"/><Relationship Id="rId7" Type="http://schemas.openxmlformats.org/officeDocument/2006/relationships/image" Target="../media/image163.jpeg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2673304" y="2204643"/>
            <a:ext cx="5907404" cy="1367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64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7000"/>
              </a:lnSpc>
              <a:tabLst/>
            </a:pPr>
            <a:r>
              <a:rPr sz="4700" kern="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九有超融合数据库</a:t>
            </a:r>
            <a:endParaRPr lang="Microsoft YaHei" altLang="Microsoft YaHei" sz="4700" dirty="0"/>
          </a:p>
          <a:p>
            <a:pPr algn="l" rtl="0" eaLnBrk="0">
              <a:lnSpc>
                <a:spcPct val="13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9000"/>
              </a:lnSpc>
              <a:spcBef>
                <a:spcPts val="189"/>
              </a:spcBef>
              <a:tabLst/>
            </a:pP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A        C         H        I        E        V         E</a:t>
            </a:r>
            <a:endParaRPr lang="Arial" altLang="Arial" sz="600" dirty="0"/>
          </a:p>
          <a:p>
            <a:pPr marL="1504950" algn="l" rtl="0" eaLnBrk="0">
              <a:lnSpc>
                <a:spcPct val="99000"/>
              </a:lnSpc>
              <a:spcBef>
                <a:spcPts val="3"/>
              </a:spcBef>
              <a:tabLst/>
            </a:pPr>
            <a:r>
              <a:rPr sz="2700" kern="0" spc="100" dirty="0">
                <a:ln w="1015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深圳九有数据库有限公司</a:t>
            </a:r>
            <a:endParaRPr lang="SimHei" altLang="SimHei" sz="27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87940" y="1298447"/>
            <a:ext cx="1417319" cy="144322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4799964" y="3910329"/>
            <a:ext cx="2632710" cy="466725"/>
            <a:chOff x="0" y="0"/>
            <a:chExt cx="2632710" cy="46672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632710" cy="466725"/>
            </a:xfrm>
            <a:prstGeom prst="rect">
              <a:avLst/>
            </a:prstGeom>
          </p:spPr>
        </p:pic>
        <p:sp>
          <p:nvSpPr>
            <p:cNvPr id="10" name="textbox 10"/>
            <p:cNvSpPr/>
            <p:nvPr/>
          </p:nvSpPr>
          <p:spPr>
            <a:xfrm>
              <a:off x="-12700" y="-12700"/>
              <a:ext cx="2658745" cy="492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  <a:tabLst/>
              </a:pPr>
              <a:endParaRPr lang="Arial" altLang="Arial" sz="700" dirty="0"/>
            </a:p>
            <a:p>
              <a:pPr marL="573405" algn="l" rtl="0" eaLnBrk="0">
                <a:lnSpc>
                  <a:spcPts val="2114"/>
                </a:lnSpc>
                <a:spcBef>
                  <a:spcPts val="5"/>
                </a:spcBef>
                <a:tabLst/>
              </a:pPr>
              <a:r>
                <a:rPr sz="1500" kern="0" spc="100" dirty="0">
                  <a:solidFill>
                    <a:srgbClr val="EDF8FE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www.unvdb.com</a:t>
              </a:r>
              <a:endParaRPr lang="Arial" altLang="Arial" sz="1500"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066019" y="463296"/>
            <a:ext cx="1661159" cy="696467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8549788" y="3057737"/>
            <a:ext cx="1010919" cy="106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55559" y="1619884"/>
            <a:ext cx="1197609" cy="557530"/>
          </a:xfrm>
          <a:prstGeom prst="rect">
            <a:avLst/>
          </a:prstGeom>
        </p:spPr>
      </p:pic>
      <p:pic>
        <p:nvPicPr>
          <p:cNvPr id="316" name="picture 3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40034" y="1497352"/>
            <a:ext cx="3042582" cy="5195899"/>
          </a:xfrm>
          <a:prstGeom prst="rect">
            <a:avLst/>
          </a:prstGeom>
        </p:spPr>
      </p:pic>
      <p:pic>
        <p:nvPicPr>
          <p:cNvPr id="318" name="picture 3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753358" y="1973968"/>
            <a:ext cx="1465525" cy="978468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 rot="21600000">
            <a:off x="387350" y="2124709"/>
            <a:ext cx="5652261" cy="4398670"/>
            <a:chOff x="0" y="0"/>
            <a:chExt cx="5652261" cy="4398670"/>
          </a:xfrm>
        </p:grpSpPr>
        <p:pic>
          <p:nvPicPr>
            <p:cNvPr id="320" name="picture 3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5652261" cy="4398670"/>
            </a:xfrm>
            <a:prstGeom prst="rect">
              <a:avLst/>
            </a:prstGeom>
          </p:spPr>
        </p:pic>
        <p:sp>
          <p:nvSpPr>
            <p:cNvPr id="322" name="textbox 322"/>
            <p:cNvSpPr/>
            <p:nvPr/>
          </p:nvSpPr>
          <p:spPr>
            <a:xfrm>
              <a:off x="219801" y="635720"/>
              <a:ext cx="4296409" cy="24263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741"/>
                </a:lnSpc>
                <a:tabLst/>
              </a:pPr>
              <a:endParaRPr lang="Arial" altLang="Arial" sz="100" dirty="0"/>
            </a:p>
            <a:p>
              <a:pPr marL="1734185" algn="l" rtl="0" eaLnBrk="0">
                <a:lnSpc>
                  <a:spcPct val="86000"/>
                </a:lnSpc>
                <a:tabLst/>
              </a:pPr>
              <a:r>
                <a:rPr sz="1400" kern="0" spc="-10" dirty="0">
                  <a:ln w="510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Part.05</a:t>
              </a:r>
              <a:endParaRPr lang="Microsoft YaHei" altLang="Microsoft YaHei" sz="1400" dirty="0"/>
            </a:p>
            <a:p>
              <a:pPr algn="r" rtl="0" eaLnBrk="0">
                <a:lnSpc>
                  <a:spcPct val="90000"/>
                </a:lnSpc>
                <a:spcBef>
                  <a:spcPts val="1533"/>
                </a:spcBef>
                <a:tabLst/>
              </a:pPr>
              <a:r>
                <a:rPr sz="1700" kern="0" spc="80" dirty="0">
                  <a:ln w="6537" cap="flat" cmpd="sng">
                    <a:solidFill>
                      <a:srgbClr val="00B0F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00B0F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支持空间数据</a:t>
              </a:r>
              <a:endParaRPr lang="Microsoft YaHei" altLang="Microsoft YaHei" sz="1700" dirty="0"/>
            </a:p>
            <a:p>
              <a:pPr marL="24129" algn="l" rtl="0" eaLnBrk="0">
                <a:lnSpc>
                  <a:spcPct val="92000"/>
                </a:lnSpc>
                <a:spcBef>
                  <a:spcPts val="277"/>
                </a:spcBef>
                <a:tabLst/>
              </a:pPr>
              <a:r>
                <a:rPr sz="1700" kern="0" spc="80" dirty="0">
                  <a:ln w="6537" cap="flat" cmpd="sng">
                    <a:solidFill>
                      <a:srgbClr val="00B0F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00B0F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支持读写分离集群</a:t>
              </a:r>
              <a:endParaRPr lang="Microsoft YaHei" altLang="Microsoft YaHei" sz="17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marL="116839" algn="l" rtl="0" eaLnBrk="0">
                <a:lnSpc>
                  <a:spcPts val="1671"/>
                </a:lnSpc>
                <a:spcBef>
                  <a:spcPts val="370"/>
                </a:spcBef>
                <a:tabLst/>
              </a:pP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（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UDB</a:t>
              </a: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Cluster</a:t>
              </a: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）</a:t>
              </a:r>
              <a:r>
                <a:rPr sz="1200" kern="0" spc="-1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和高可用功能。</a:t>
              </a:r>
              <a:endParaRPr lang="Microsoft YaHei" altLang="Microsoft YaHei" sz="1200" dirty="0"/>
            </a:p>
            <a:p>
              <a:pPr marL="13334" algn="l" rtl="0" eaLnBrk="0">
                <a:lnSpc>
                  <a:spcPts val="2028"/>
                </a:lnSpc>
                <a:tabLst/>
              </a:pP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支持2个或更多个节点</a:t>
              </a:r>
              <a:r>
                <a:rPr sz="1200" kern="0" spc="-1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，在主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节</a:t>
              </a:r>
              <a:endParaRPr lang="Microsoft YaHei" altLang="Microsoft YaHei" sz="1200" dirty="0"/>
            </a:p>
            <a:p>
              <a:pPr marL="12700" algn="l" rtl="0" eaLnBrk="0">
                <a:lnSpc>
                  <a:spcPts val="2181"/>
                </a:lnSpc>
                <a:tabLst/>
              </a:pP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点执行写事务</a:t>
              </a:r>
              <a:r>
                <a:rPr sz="1200" kern="0" spc="-12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，在从节点执行读</a:t>
              </a:r>
              <a:endParaRPr lang="Microsoft YaHei" altLang="Microsoft YaHei" sz="1200" dirty="0"/>
            </a:p>
            <a:p>
              <a:pPr marL="13334" algn="l" rtl="0" eaLnBrk="0">
                <a:lnSpc>
                  <a:spcPts val="2181"/>
                </a:lnSpc>
                <a:tabLst/>
              </a:pP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事务</a:t>
              </a:r>
              <a:r>
                <a:rPr sz="1200" kern="0" spc="-1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200" kern="0" spc="-1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自动实现高可用</a:t>
              </a:r>
              <a:r>
                <a:rPr sz="12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、</a:t>
              </a:r>
              <a:r>
                <a:rPr sz="1200" kern="0" spc="-2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读写分</a:t>
              </a:r>
              <a:endParaRPr lang="Microsoft YaHei" altLang="Microsoft YaHei" sz="1200" dirty="0"/>
            </a:p>
            <a:p>
              <a:pPr marL="14604" algn="l" rtl="0" eaLnBrk="0">
                <a:lnSpc>
                  <a:spcPts val="2177"/>
                </a:lnSpc>
                <a:tabLst/>
              </a:pP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离、负载平衡及连接池等功</a:t>
              </a: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能。</a:t>
              </a:r>
              <a:endParaRPr lang="Microsoft YaHei" altLang="Microsoft YaHei" sz="1200" dirty="0"/>
            </a:p>
          </p:txBody>
        </p:sp>
      </p:grpSp>
      <p:pic>
        <p:nvPicPr>
          <p:cNvPr id="324" name="picture 3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84010" y="805568"/>
            <a:ext cx="1467605" cy="978468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21600000">
            <a:off x="9008109" y="941704"/>
            <a:ext cx="2783865" cy="5581675"/>
            <a:chOff x="0" y="0"/>
            <a:chExt cx="2783865" cy="5581675"/>
          </a:xfrm>
        </p:grpSpPr>
        <p:pic>
          <p:nvPicPr>
            <p:cNvPr id="326" name="picture 3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2783865" cy="5581675"/>
            </a:xfrm>
            <a:prstGeom prst="rect">
              <a:avLst/>
            </a:prstGeom>
          </p:spPr>
        </p:pic>
        <p:sp>
          <p:nvSpPr>
            <p:cNvPr id="328" name="textbox 328"/>
            <p:cNvSpPr/>
            <p:nvPr/>
          </p:nvSpPr>
          <p:spPr>
            <a:xfrm>
              <a:off x="-12700" y="-12700"/>
              <a:ext cx="2809875" cy="56229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6081"/>
                </a:lnSpc>
                <a:tabLst/>
              </a:pPr>
              <a:endParaRPr lang="Arial" altLang="Arial" sz="100" dirty="0"/>
            </a:p>
            <a:p>
              <a:pPr marL="247650" indent="104775" algn="l" rtl="0" eaLnBrk="0">
                <a:lnSpc>
                  <a:spcPct val="139000"/>
                </a:lnSpc>
                <a:tabLst/>
              </a:pP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（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UDB</a:t>
              </a: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CDC</a:t>
              </a: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）</a:t>
              </a:r>
              <a:r>
                <a:rPr sz="1200" kern="0" spc="-1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。是一款支持</a:t>
              </a:r>
              <a:r>
                <a:rPr sz="1200" kern="0" spc="2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异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构环境的高性能、</a:t>
              </a:r>
              <a:r>
                <a:rPr sz="1200" kern="0" spc="-2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高可靠</a:t>
              </a:r>
              <a:r>
                <a:rPr sz="12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、</a:t>
              </a:r>
              <a:r>
                <a:rPr sz="1200" kern="0" spc="-2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高可      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扩展数据库实时同步复制系统。</a:t>
              </a:r>
              <a:endParaRPr lang="Microsoft YaHei" altLang="Microsoft YaHei" sz="1200" dirty="0"/>
            </a:p>
            <a:p>
              <a:pPr marL="247650" algn="l" rtl="0" eaLnBrk="0">
                <a:lnSpc>
                  <a:spcPct val="89000"/>
                </a:lnSpc>
                <a:spcBef>
                  <a:spcPts val="785"/>
                </a:spcBef>
                <a:tabLst/>
              </a:pP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基于日志的结构化数据复制技术，</a:t>
              </a:r>
              <a:endParaRPr lang="Microsoft YaHei" altLang="Microsoft YaHei" sz="1200" dirty="0"/>
            </a:p>
            <a:p>
              <a:pPr marL="247015" indent="-635" algn="l" rtl="0" eaLnBrk="0">
                <a:lnSpc>
                  <a:spcPct val="153000"/>
                </a:lnSpc>
                <a:spcBef>
                  <a:spcPts val="21"/>
                </a:spcBef>
                <a:tabLst/>
              </a:pPr>
              <a:r>
                <a:rPr sz="1200" kern="0" spc="1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不依赖主机上源数据库的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触发器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或者规则</a:t>
              </a:r>
              <a:r>
                <a:rPr sz="1200" kern="0" spc="-1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，对主机源数据库系统 </a:t>
              </a:r>
              <a:r>
                <a:rPr sz="12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几乎无影响。</a:t>
              </a:r>
              <a:r>
                <a:rPr sz="1200" kern="0" spc="-2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可以广泛应用于应     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急系统、</a:t>
              </a:r>
              <a:r>
                <a:rPr sz="1200" kern="0" spc="-2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容灾备份、</a:t>
              </a:r>
              <a:r>
                <a:rPr sz="1200" kern="0" spc="-2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订阅分发、</a:t>
              </a:r>
              <a:endParaRPr lang="Microsoft YaHei" altLang="Microsoft YaHei" sz="1200" dirty="0"/>
            </a:p>
            <a:p>
              <a:pPr algn="l" rtl="0" eaLnBrk="0">
                <a:lnSpc>
                  <a:spcPct val="106000"/>
                </a:lnSpc>
                <a:tabLst/>
              </a:pPr>
              <a:endParaRPr lang="Arial" altLang="Arial" sz="600" dirty="0"/>
            </a:p>
            <a:p>
              <a:pPr marL="250190" algn="l" rtl="0" eaLnBrk="0">
                <a:lnSpc>
                  <a:spcPct val="98000"/>
                </a:lnSpc>
                <a:spcBef>
                  <a:spcPts val="6"/>
                </a:spcBef>
                <a:tabLst/>
              </a:pP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多业务中心等业务领域。</a:t>
              </a:r>
              <a:endParaRPr lang="Microsoft YaHei" altLang="Microsoft YaHei" sz="1200" dirty="0"/>
            </a:p>
          </p:txBody>
        </p:sp>
      </p:grpSp>
      <p:sp>
        <p:nvSpPr>
          <p:cNvPr id="330" name="textbox 330"/>
          <p:cNvSpPr/>
          <p:nvPr/>
        </p:nvSpPr>
        <p:spPr>
          <a:xfrm>
            <a:off x="7642859" y="1607184"/>
            <a:ext cx="1223010" cy="623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lang="Arial" altLang="Arial" sz="400" dirty="0"/>
          </a:p>
          <a:p>
            <a:pPr marL="443230" algn="l" rtl="0" eaLnBrk="0">
              <a:lnSpc>
                <a:spcPct val="86000"/>
              </a:lnSpc>
              <a:spcBef>
                <a:spcPts val="4"/>
              </a:spcBef>
              <a:tabLst/>
            </a:pPr>
            <a:r>
              <a:rPr sz="1400" kern="0" spc="-20" dirty="0">
                <a:ln w="510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Part.07</a:t>
            </a:r>
            <a:endParaRPr lang="Microsoft YaHei" altLang="Microsoft YaHei" sz="1400" dirty="0"/>
          </a:p>
        </p:txBody>
      </p:sp>
      <p:grpSp>
        <p:nvGrpSpPr>
          <p:cNvPr id="44" name="group 44"/>
          <p:cNvGrpSpPr/>
          <p:nvPr/>
        </p:nvGrpSpPr>
        <p:grpSpPr>
          <a:xfrm rot="21600000">
            <a:off x="6108382" y="1602308"/>
            <a:ext cx="2832049" cy="4916373"/>
            <a:chOff x="0" y="0"/>
            <a:chExt cx="2832049" cy="4916373"/>
          </a:xfrm>
        </p:grpSpPr>
        <p:sp>
          <p:nvSpPr>
            <p:cNvPr id="332" name="path"/>
            <p:cNvSpPr/>
            <p:nvPr/>
          </p:nvSpPr>
          <p:spPr>
            <a:xfrm>
              <a:off x="0" y="0"/>
              <a:ext cx="2832049" cy="4916373"/>
            </a:xfrm>
            <a:custGeom>
              <a:avLst/>
              <a:gdLst/>
              <a:ahLst/>
              <a:cxnLst/>
              <a:rect l="0" t="0" r="0" b="0"/>
              <a:pathLst>
                <a:path w="4459" h="7742">
                  <a:moveTo>
                    <a:pt x="2972" y="503"/>
                  </a:moveTo>
                  <a:lnTo>
                    <a:pt x="4291" y="503"/>
                  </a:lnTo>
                  <a:cubicBezTo>
                    <a:pt x="4384" y="501"/>
                    <a:pt x="4458" y="574"/>
                    <a:pt x="4456" y="646"/>
                  </a:cubicBezTo>
                  <a:lnTo>
                    <a:pt x="4456" y="7596"/>
                  </a:lnTo>
                  <a:cubicBezTo>
                    <a:pt x="4459" y="7677"/>
                    <a:pt x="4375" y="7741"/>
                    <a:pt x="4291" y="7739"/>
                  </a:cubicBezTo>
                  <a:lnTo>
                    <a:pt x="167" y="7739"/>
                  </a:lnTo>
                  <a:cubicBezTo>
                    <a:pt x="74" y="7742"/>
                    <a:pt x="0" y="7669"/>
                    <a:pt x="2" y="7596"/>
                  </a:cubicBezTo>
                  <a:lnTo>
                    <a:pt x="2" y="0"/>
                  </a:lnTo>
                  <a:lnTo>
                    <a:pt x="773" y="0"/>
                  </a:lnTo>
                  <a:lnTo>
                    <a:pt x="773" y="5"/>
                  </a:lnTo>
                  <a:lnTo>
                    <a:pt x="2828" y="5"/>
                  </a:lnTo>
                  <a:lnTo>
                    <a:pt x="2972" y="503"/>
                  </a:lnTo>
                </a:path>
              </a:pathLst>
            </a:custGeom>
            <a:solidFill>
              <a:srgbClr val="EDF8F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4" name="textbox 334"/>
            <p:cNvSpPr/>
            <p:nvPr/>
          </p:nvSpPr>
          <p:spPr>
            <a:xfrm>
              <a:off x="-12700" y="-12700"/>
              <a:ext cx="2857500" cy="49580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marL="331470" algn="l" rtl="0" eaLnBrk="0">
                <a:lnSpc>
                  <a:spcPct val="92000"/>
                </a:lnSpc>
                <a:spcBef>
                  <a:spcPts val="5"/>
                </a:spcBef>
                <a:tabLst/>
              </a:pPr>
              <a:r>
                <a:rPr sz="1700" kern="0" spc="80" dirty="0">
                  <a:ln w="6537" cap="flat" cmpd="sng">
                    <a:solidFill>
                      <a:srgbClr val="0D9BE9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0D9BE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丰富的索引类型</a:t>
              </a:r>
              <a:endParaRPr lang="Microsoft YaHei" altLang="Microsoft YaHei" sz="1700" dirty="0"/>
            </a:p>
            <a:p>
              <a:pPr algn="l" rtl="0" eaLnBrk="0">
                <a:lnSpc>
                  <a:spcPct val="14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300" dirty="0"/>
            </a:p>
            <a:p>
              <a:pPr marL="264159" algn="l" rtl="0" eaLnBrk="0">
                <a:lnSpc>
                  <a:spcPct val="144000"/>
                </a:lnSpc>
                <a:spcBef>
                  <a:spcPts val="2"/>
                </a:spcBef>
                <a:tabLst/>
              </a:pP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通用的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Btree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索引；</a:t>
              </a:r>
              <a:r>
                <a:rPr sz="1200" kern="0" spc="-1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以及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Brin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索引、  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Hash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索引、</a:t>
              </a:r>
              <a:r>
                <a:rPr sz="1200" kern="0" spc="-1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GIN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倒排索引、</a:t>
              </a:r>
              <a:r>
                <a:rPr sz="1200" kern="0" spc="-1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GIST</a:t>
              </a:r>
              <a:r>
                <a:rPr sz="12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</a:t>
              </a:r>
              <a:r>
                <a:rPr sz="1200" kern="0" spc="1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通用搜索树、</a:t>
              </a:r>
              <a:r>
                <a:rPr sz="1200" kern="0" spc="-1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KNN</a:t>
              </a:r>
              <a:r>
                <a:rPr sz="1200" kern="0" spc="1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查询、</a:t>
              </a:r>
              <a:r>
                <a:rPr sz="1200" kern="0" spc="-12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Bloom     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高效过滤索引、</a:t>
              </a:r>
              <a:r>
                <a:rPr sz="1200" kern="0" spc="-1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条件索引、</a:t>
              </a:r>
              <a:r>
                <a:rPr sz="1200" kern="0" spc="-1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函数</a:t>
              </a:r>
              <a:r>
                <a:rPr sz="12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索引、</a:t>
              </a:r>
              <a:r>
                <a:rPr sz="1200" kern="0" spc="-2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2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全文搜索索引。</a:t>
              </a:r>
              <a:endParaRPr lang="Microsoft YaHei" altLang="Microsoft YaHei" sz="1200" dirty="0"/>
            </a:p>
          </p:txBody>
        </p:sp>
      </p:grpSp>
      <p:sp>
        <p:nvSpPr>
          <p:cNvPr id="336" name="textbox 336"/>
          <p:cNvSpPr/>
          <p:nvPr/>
        </p:nvSpPr>
        <p:spPr>
          <a:xfrm>
            <a:off x="3064510" y="489915"/>
            <a:ext cx="6091554" cy="894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TX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22.4</a:t>
            </a:r>
            <a:r>
              <a:rPr sz="2300" b="1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5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400" dirty="0"/>
          </a:p>
          <a:p>
            <a:pPr marL="2531745" algn="l" rtl="0" eaLnBrk="0">
              <a:lnSpc>
                <a:spcPct val="91000"/>
              </a:lnSpc>
              <a:spcBef>
                <a:spcPts val="5"/>
              </a:spcBef>
              <a:tabLst/>
            </a:pPr>
            <a:r>
              <a:rPr sz="1700" kern="0" spc="70" dirty="0">
                <a:ln w="6537" cap="flat" cmpd="sng">
                  <a:solidFill>
                    <a:srgbClr val="064E74">
                      <a:alpha val="100000"/>
                    </a:srgbClr>
                  </a:solidFill>
                  <a:prstDash val="solid"/>
                  <a:bevel/>
                </a:ln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产品特性</a:t>
            </a:r>
            <a:endParaRPr lang="Microsoft YaHei" altLang="Microsoft YaHei" sz="1700" dirty="0"/>
          </a:p>
        </p:txBody>
      </p:sp>
      <p:sp>
        <p:nvSpPr>
          <p:cNvPr id="338" name="textbox 338"/>
          <p:cNvSpPr/>
          <p:nvPr/>
        </p:nvSpPr>
        <p:spPr>
          <a:xfrm>
            <a:off x="3492074" y="3672132"/>
            <a:ext cx="2334895" cy="13106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342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89000"/>
              </a:lnSpc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PostGIS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扩展</a:t>
            </a:r>
            <a:r>
              <a:rPr sz="12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内建的几何</a:t>
            </a:r>
            <a:endParaRPr lang="Microsoft YaHei" altLang="Microsoft YaHei" sz="1200" dirty="0"/>
          </a:p>
          <a:p>
            <a:pPr marL="12700" indent="1905" algn="l" rtl="0" eaLnBrk="0">
              <a:lnSpc>
                <a:spcPct val="153000"/>
              </a:lnSpc>
              <a:spcBef>
                <a:spcPts val="29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类型支持</a:t>
            </a:r>
            <a:r>
              <a:rPr sz="12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，实现矢量数据与栅格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数据之间的无缝操作。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持拓扑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</a:t>
            </a:r>
            <a:r>
              <a:rPr sz="12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，及三维空间数据的空间运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算。</a:t>
            </a:r>
            <a:endParaRPr lang="Microsoft YaHei" altLang="Microsoft YaHei" sz="1200" dirty="0"/>
          </a:p>
        </p:txBody>
      </p:sp>
      <p:sp>
        <p:nvSpPr>
          <p:cNvPr id="340" name="textbox 340"/>
          <p:cNvSpPr/>
          <p:nvPr/>
        </p:nvSpPr>
        <p:spPr>
          <a:xfrm>
            <a:off x="10471310" y="792868"/>
            <a:ext cx="1493519" cy="1044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150"/>
              </a:lnSpc>
              <a:tabLst/>
            </a:pPr>
            <a:endParaRPr lang="Arial" altLang="Arial" sz="100" dirty="0"/>
          </a:p>
          <a:p>
            <a:pPr marL="464819" algn="l" rtl="0" eaLnBrk="0">
              <a:lnSpc>
                <a:spcPct val="86000"/>
              </a:lnSpc>
              <a:tabLst/>
            </a:pPr>
            <a:r>
              <a:rPr sz="1400" kern="0" spc="0" dirty="0">
                <a:ln w="510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Part</a:t>
            </a:r>
            <a:r>
              <a:rPr sz="1400" kern="0" spc="-10" dirty="0">
                <a:ln w="510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.08</a:t>
            </a:r>
            <a:endParaRPr lang="Microsoft YaHei" altLang="Microsoft YaHei" sz="1400" dirty="0"/>
          </a:p>
        </p:txBody>
      </p:sp>
      <p:sp>
        <p:nvSpPr>
          <p:cNvPr id="342" name="textbox 342"/>
          <p:cNvSpPr/>
          <p:nvPr/>
        </p:nvSpPr>
        <p:spPr>
          <a:xfrm>
            <a:off x="9272955" y="1886889"/>
            <a:ext cx="1388110" cy="25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1700" kern="0" spc="80" dirty="0">
                <a:ln w="6537" cap="flat" cmpd="sng">
                  <a:solidFill>
                    <a:srgbClr val="00B0F0">
                      <a:alpha val="100000"/>
                    </a:srgbClr>
                  </a:solidFill>
                  <a:prstDash val="solid"/>
                  <a:bevel/>
                </a:ln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数据同步工具</a:t>
            </a:r>
            <a:endParaRPr lang="Microsoft YaHei" altLang="Microsoft YaHei" sz="1700" dirty="0"/>
          </a:p>
        </p:txBody>
      </p:sp>
      <p:sp>
        <p:nvSpPr>
          <p:cNvPr id="344" name="textbox 344"/>
          <p:cNvSpPr/>
          <p:nvPr/>
        </p:nvSpPr>
        <p:spPr>
          <a:xfrm>
            <a:off x="5172201" y="2191470"/>
            <a:ext cx="617855" cy="210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31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1400" kern="0" spc="-10" dirty="0">
                <a:ln w="510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Part.06</a:t>
            </a:r>
            <a:endParaRPr lang="Microsoft YaHei" altLang="Microsoft YaHei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56752" y="1761519"/>
            <a:ext cx="4359319" cy="4311025"/>
          </a:xfrm>
          <a:prstGeom prst="rect">
            <a:avLst/>
          </a:prstGeom>
        </p:spPr>
      </p:pic>
      <p:sp>
        <p:nvSpPr>
          <p:cNvPr id="348" name="textbox 348"/>
          <p:cNvSpPr/>
          <p:nvPr/>
        </p:nvSpPr>
        <p:spPr>
          <a:xfrm>
            <a:off x="3064510" y="491819"/>
            <a:ext cx="6091554" cy="956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TX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2.4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9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400" dirty="0"/>
          </a:p>
          <a:p>
            <a:pPr marL="2531745" algn="l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1700" b="1" kern="0" spc="70" dirty="0">
                <a:ln w="6537" cap="flat" cmpd="sng">
                  <a:solidFill>
                    <a:srgbClr val="064E74">
                      <a:alpha val="100000"/>
                    </a:srgbClr>
                  </a:solidFill>
                  <a:prstDash val="solid"/>
                  <a:bevel/>
                </a:ln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产品特性</a:t>
            </a:r>
            <a:endParaRPr lang="Microsoft YaHei" altLang="Microsoft YaHei" sz="1700" dirty="0"/>
          </a:p>
        </p:txBody>
      </p:sp>
      <p:sp>
        <p:nvSpPr>
          <p:cNvPr id="350" name="textbox 350"/>
          <p:cNvSpPr/>
          <p:nvPr/>
        </p:nvSpPr>
        <p:spPr>
          <a:xfrm>
            <a:off x="525026" y="3503737"/>
            <a:ext cx="5191125" cy="758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690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0000"/>
              </a:lnSpc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基于两层架构的数据库管理工具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，使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DBA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和应用软件开发人员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能够有效</a:t>
            </a:r>
            <a:endParaRPr lang="Microsoft YaHei" altLang="Microsoft YaHei" sz="1200" dirty="0"/>
          </a:p>
          <a:p>
            <a:pPr marL="15875" indent="-3175" algn="l" rtl="0" eaLnBrk="0">
              <a:lnSpc>
                <a:spcPct val="155000"/>
              </a:lnSpc>
              <a:spcBef>
                <a:spcPts val="8"/>
              </a:spcBef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地管理多个数据库系统和数据库集群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系统。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有统一的图形化或命令行界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面。</a:t>
            </a:r>
            <a:endParaRPr lang="Microsoft YaHei" altLang="Microsoft YaHei" sz="1200" dirty="0"/>
          </a:p>
        </p:txBody>
      </p:sp>
      <p:sp>
        <p:nvSpPr>
          <p:cNvPr id="352" name="textbox 352"/>
          <p:cNvSpPr/>
          <p:nvPr/>
        </p:nvSpPr>
        <p:spPr>
          <a:xfrm>
            <a:off x="526013" y="2007448"/>
            <a:ext cx="5170170" cy="513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959"/>
              </a:lnSpc>
              <a:tabLst/>
            </a:pPr>
            <a:endParaRPr lang="Arial" altLang="Arial" sz="100" dirty="0"/>
          </a:p>
          <a:p>
            <a:pPr marL="12700" indent="1270" algn="l" rtl="0" eaLnBrk="0">
              <a:lnSpc>
                <a:spcPct val="133000"/>
              </a:lnSpc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异构计算支持X86、</a:t>
            </a:r>
            <a:r>
              <a:rPr sz="12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ARM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，兼容国产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CPU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（鲲鹏、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海光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支持国产主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流操作系统（麒麟、</a:t>
            </a:r>
            <a:r>
              <a:rPr sz="12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统信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OpenEuler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2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200" dirty="0"/>
          </a:p>
        </p:txBody>
      </p:sp>
      <p:sp>
        <p:nvSpPr>
          <p:cNvPr id="354" name="textbox 354"/>
          <p:cNvSpPr/>
          <p:nvPr/>
        </p:nvSpPr>
        <p:spPr>
          <a:xfrm>
            <a:off x="527164" y="5290398"/>
            <a:ext cx="4322445" cy="512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99"/>
              </a:lnSpc>
              <a:tabLst/>
            </a:pPr>
            <a:endParaRPr lang="Arial" altLang="Arial" sz="100" dirty="0"/>
          </a:p>
          <a:p>
            <a:pPr marL="17145" indent="-4444" algn="l" rtl="0" eaLnBrk="0">
              <a:lnSpc>
                <a:spcPct val="133000"/>
              </a:lnSpc>
              <a:tabLst/>
            </a:pP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高度兼容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Postgresql</a:t>
            </a:r>
            <a:r>
              <a:rPr sz="12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，支持大部分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语法。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备支持从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迁移到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-的强大迁移工具。</a:t>
            </a:r>
            <a:endParaRPr lang="Microsoft YaHei" altLang="Microsoft YaHei" sz="1200" dirty="0"/>
          </a:p>
        </p:txBody>
      </p:sp>
      <p:sp>
        <p:nvSpPr>
          <p:cNvPr id="356" name="textbox 356"/>
          <p:cNvSpPr/>
          <p:nvPr/>
        </p:nvSpPr>
        <p:spPr>
          <a:xfrm>
            <a:off x="547536" y="2940276"/>
            <a:ext cx="2890520" cy="363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2658"/>
              </a:lnSpc>
              <a:tabLst/>
            </a:pPr>
            <a:r>
              <a:rPr sz="1900" b="1" kern="0" spc="-80" dirty="0">
                <a:ln w="7282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管理工具（UDB-Studio）</a:t>
            </a:r>
            <a:endParaRPr lang="Microsoft YaHei" altLang="Microsoft YaHei" sz="1900" dirty="0"/>
          </a:p>
        </p:txBody>
      </p:sp>
      <p:sp>
        <p:nvSpPr>
          <p:cNvPr id="358" name="textbox 358"/>
          <p:cNvSpPr/>
          <p:nvPr/>
        </p:nvSpPr>
        <p:spPr>
          <a:xfrm>
            <a:off x="546263" y="1542494"/>
            <a:ext cx="1029335" cy="294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88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2000" b="1" kern="0" spc="-30" dirty="0">
                <a:ln w="7282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异构计算</a:t>
            </a:r>
            <a:endParaRPr lang="Microsoft YaHei" altLang="Microsoft YaHei" sz="2000" dirty="0"/>
          </a:p>
        </p:txBody>
      </p:sp>
      <p:sp>
        <p:nvSpPr>
          <p:cNvPr id="360" name="textbox 360"/>
          <p:cNvSpPr/>
          <p:nvPr/>
        </p:nvSpPr>
        <p:spPr>
          <a:xfrm>
            <a:off x="547791" y="4764739"/>
            <a:ext cx="1028064" cy="292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1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2000" b="1" kern="0" spc="-30" dirty="0">
                <a:ln w="7282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高度兼容</a:t>
            </a:r>
            <a:endParaRPr lang="Microsoft YaHei" altLang="Microsoft YaHei" sz="2000" dirty="0"/>
          </a:p>
        </p:txBody>
      </p:sp>
      <p:pic>
        <p:nvPicPr>
          <p:cNvPr id="362" name="picture 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934006" y="5058976"/>
            <a:ext cx="281163" cy="281163"/>
          </a:xfrm>
          <a:prstGeom prst="rect">
            <a:avLst/>
          </a:prstGeom>
        </p:spPr>
      </p:pic>
      <p:pic>
        <p:nvPicPr>
          <p:cNvPr id="364" name="picture 3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934006" y="3320346"/>
            <a:ext cx="281163" cy="281163"/>
          </a:xfrm>
          <a:prstGeom prst="rect">
            <a:avLst/>
          </a:prstGeom>
        </p:spPr>
      </p:pic>
      <p:pic>
        <p:nvPicPr>
          <p:cNvPr id="366" name="picture 3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946230" y="1778936"/>
            <a:ext cx="268939" cy="275342"/>
          </a:xfrm>
          <a:prstGeom prst="rect">
            <a:avLst/>
          </a:prstGeom>
        </p:spPr>
      </p:pic>
      <p:sp>
        <p:nvSpPr>
          <p:cNvPr id="368" name="rect"/>
          <p:cNvSpPr/>
          <p:nvPr/>
        </p:nvSpPr>
        <p:spPr>
          <a:xfrm>
            <a:off x="527050" y="1906270"/>
            <a:ext cx="5542279" cy="7620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70" name="picture 3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42925" y="3398520"/>
            <a:ext cx="5483225" cy="7620"/>
          </a:xfrm>
          <a:prstGeom prst="rect">
            <a:avLst/>
          </a:prstGeom>
        </p:spPr>
      </p:pic>
      <p:pic>
        <p:nvPicPr>
          <p:cNvPr id="372" name="picture 3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32130" y="5160644"/>
            <a:ext cx="5426710" cy="7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76" name="picture 3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82856" cy="6858000"/>
          </a:xfrm>
          <a:prstGeom prst="rect">
            <a:avLst/>
          </a:prstGeom>
        </p:spPr>
      </p:pic>
      <p:sp>
        <p:nvSpPr>
          <p:cNvPr id="378" name="textbox 378"/>
          <p:cNvSpPr/>
          <p:nvPr/>
        </p:nvSpPr>
        <p:spPr>
          <a:xfrm>
            <a:off x="737238" y="1204719"/>
            <a:ext cx="10821034" cy="545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96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9000"/>
              </a:lnSpc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一款</a:t>
            </a:r>
            <a:r>
              <a:rPr sz="1500" b="1" kern="0" spc="10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高性能通用型关系数据库</a:t>
            </a:r>
            <a:r>
              <a:rPr sz="1500" b="1" kern="0" spc="-2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，是九有技术数据库系列产品的基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础底座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32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其本身定位为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HTAP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类型的分布</a:t>
            </a:r>
            <a:endParaRPr lang="Microsoft YaHei" altLang="Microsoft YaHei" sz="1500" dirty="0"/>
          </a:p>
          <a:p>
            <a:pPr marL="12700" algn="l" rtl="0" eaLnBrk="0">
              <a:lnSpc>
                <a:spcPts val="2495"/>
              </a:lnSpc>
              <a:tabLst/>
            </a:pPr>
            <a:r>
              <a:rPr sz="1500" kern="0" spc="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式数据库。</a:t>
            </a:r>
            <a:endParaRPr lang="Microsoft YaHei" altLang="Microsoft YaHei" sz="1500" dirty="0"/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5006485" y="2186215"/>
            <a:ext cx="2167837" cy="2167307"/>
            <a:chOff x="0" y="0"/>
            <a:chExt cx="2167837" cy="2167307"/>
          </a:xfrm>
        </p:grpSpPr>
        <p:pic>
          <p:nvPicPr>
            <p:cNvPr id="380" name="picture 3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167837" cy="2167307"/>
            </a:xfrm>
            <a:prstGeom prst="rect">
              <a:avLst/>
            </a:prstGeom>
          </p:spPr>
        </p:pic>
        <p:sp>
          <p:nvSpPr>
            <p:cNvPr id="382" name="textbox 382"/>
            <p:cNvSpPr/>
            <p:nvPr/>
          </p:nvSpPr>
          <p:spPr>
            <a:xfrm>
              <a:off x="-12700" y="-12700"/>
              <a:ext cx="2193289" cy="21932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1000"/>
                </a:lnSpc>
                <a:tabLst/>
              </a:pPr>
              <a:endParaRPr lang="Arial" altLang="Arial" sz="1000" dirty="0"/>
            </a:p>
            <a:p>
              <a:pPr marL="786765" algn="l" rtl="0" eaLnBrk="0">
                <a:lnSpc>
                  <a:spcPct val="79000"/>
                </a:lnSpc>
                <a:spcBef>
                  <a:spcPts val="1"/>
                </a:spcBef>
                <a:tabLst/>
              </a:pPr>
              <a:r>
                <a:rPr sz="2300" b="1" kern="0" spc="3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适用</a:t>
              </a:r>
              <a:endParaRPr lang="Microsoft YaHei" altLang="Microsoft YaHei" sz="2300" dirty="0"/>
            </a:p>
            <a:p>
              <a:pPr marL="783590" algn="l" rtl="0" eaLnBrk="0">
                <a:lnSpc>
                  <a:spcPts val="3443"/>
                </a:lnSpc>
                <a:tabLst/>
              </a:pPr>
              <a:r>
                <a:rPr sz="2300" b="1" kern="0" spc="4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场景</a:t>
              </a:r>
              <a:endParaRPr lang="Microsoft YaHei" altLang="Microsoft YaHei" sz="2300" dirty="0"/>
            </a:p>
          </p:txBody>
        </p:sp>
      </p:grpSp>
      <p:sp>
        <p:nvSpPr>
          <p:cNvPr id="384" name="textbox 384"/>
          <p:cNvSpPr/>
          <p:nvPr/>
        </p:nvSpPr>
        <p:spPr>
          <a:xfrm>
            <a:off x="3064687" y="432130"/>
            <a:ext cx="6091554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子产品介绍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TX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22.4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</p:txBody>
      </p:sp>
      <p:sp>
        <p:nvSpPr>
          <p:cNvPr id="386" name="textbox 386"/>
          <p:cNvSpPr/>
          <p:nvPr/>
        </p:nvSpPr>
        <p:spPr>
          <a:xfrm>
            <a:off x="3828287" y="4420819"/>
            <a:ext cx="5221604" cy="263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39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2000"/>
              </a:lnSpc>
              <a:tabLst/>
            </a:pPr>
            <a:r>
              <a:rPr sz="1700" b="1" kern="0" spc="1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</a:t>
            </a:r>
            <a:r>
              <a:rPr sz="1700" b="1" kern="0" spc="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OLTP</a:t>
            </a:r>
            <a:r>
              <a:rPr sz="1700" b="1" kern="0" spc="-22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1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b="1" kern="0" spc="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OLAP</a:t>
            </a:r>
            <a:r>
              <a:rPr sz="1700" b="1" kern="0" spc="1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及</a:t>
            </a:r>
            <a:r>
              <a:rPr sz="1700" b="1" kern="0" spc="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HTAP</a:t>
            </a:r>
            <a:r>
              <a:rPr sz="1700" b="1" kern="0" spc="1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等关系型数据库场景。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90" name="picture 3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82856" cy="6858000"/>
          </a:xfrm>
          <a:prstGeom prst="rect">
            <a:avLst/>
          </a:prstGeom>
        </p:spPr>
      </p:pic>
      <p:graphicFrame>
        <p:nvGraphicFramePr>
          <p:cNvPr id="392" name="table 392"/>
          <p:cNvGraphicFramePr>
            <a:graphicFrameLocks noGrp="1"/>
          </p:cNvGraphicFramePr>
          <p:nvPr/>
        </p:nvGraphicFramePr>
        <p:xfrm>
          <a:off x="3532276" y="2421255"/>
          <a:ext cx="5212079" cy="3753484"/>
        </p:xfrm>
        <a:graphic>
          <a:graphicData uri="http://schemas.openxmlformats.org/drawingml/2006/table">
            <a:tbl>
              <a:tblPr/>
              <a:tblGrid>
                <a:gridCol w="2509520"/>
                <a:gridCol w="2702560"/>
              </a:tblGrid>
              <a:tr h="3753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540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3200" kern="0" spc="-30" dirty="0">
                          <a:ln w="11641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02</a:t>
                      </a:r>
                      <a:endParaRPr lang="Microsoft YaHei" altLang="Microsoft YaHei" sz="3200" dirty="0"/>
                    </a:p>
                    <a:p>
                      <a:pPr algn="l" rtl="0" eaLnBrk="0">
                        <a:lnSpc>
                          <a:spcPct val="83000"/>
                        </a:lnSpc>
                        <a:spcBef>
                          <a:spcPts val="1541"/>
                        </a:spcBef>
                        <a:tabLst/>
                      </a:pPr>
                      <a:r>
                        <a:rPr sz="1700" kern="0" spc="90" dirty="0">
                          <a:ln w="6537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复杂查询和写入速率</a:t>
                      </a:r>
                      <a:endParaRPr lang="Microsoft YaHei" altLang="Microsoft YaHei" sz="1700" dirty="0"/>
                    </a:p>
                    <a:p>
                      <a:pPr marL="635" algn="l" rtl="0" eaLnBrk="0">
                        <a:lnSpc>
                          <a:spcPts val="3027"/>
                        </a:lnSpc>
                        <a:tabLst/>
                      </a:pPr>
                      <a:r>
                        <a:rPr sz="1700" kern="0" spc="70" dirty="0">
                          <a:ln w="6537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功能强大</a:t>
                      </a:r>
                      <a:endParaRPr lang="Microsoft YaHei" altLang="Microsoft YaHei" sz="17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905" algn="l" rtl="0" eaLnBrk="0">
                        <a:lnSpc>
                          <a:spcPct val="89000"/>
                        </a:lnSpc>
                        <a:spcBef>
                          <a:spcPts val="371"/>
                        </a:spcBef>
                        <a:tabLst/>
                      </a:pP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基于时间为导向的特征</a:t>
                      </a:r>
                      <a:r>
                        <a:rPr sz="12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2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针对复</a:t>
                      </a:r>
                      <a:endParaRPr lang="Microsoft YaHei" altLang="Microsoft YaHei" sz="1200" dirty="0"/>
                    </a:p>
                    <a:p>
                      <a:pPr marL="1270" algn="l" rtl="0" eaLnBrk="0">
                        <a:lnSpc>
                          <a:spcPct val="165000"/>
                        </a:lnSpc>
                        <a:spcBef>
                          <a:spcPts val="52"/>
                        </a:spcBef>
                        <a:tabLst/>
                      </a:pPr>
                      <a:r>
                        <a:rPr sz="12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杂查询和数据写入而优化</a:t>
                      </a:r>
                      <a:r>
                        <a:rPr sz="12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r>
                        <a:rPr sz="12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多节点</a:t>
                      </a:r>
                      <a:r>
                        <a:rPr sz="1200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2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多分区的并行查询</a:t>
                      </a:r>
                      <a:r>
                        <a:rPr sz="12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r>
                        <a:rPr sz="12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高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2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数据写入速率（包括批量提交</a:t>
                      </a:r>
                      <a:r>
                        <a:rPr sz="1200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内存中索引</a:t>
                      </a:r>
                      <a:r>
                        <a:rPr sz="12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2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事务支持</a:t>
                      </a:r>
                      <a:r>
                        <a:rPr sz="1200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200" kern="0" spc="-2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数据备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份支持)</a:t>
                      </a:r>
                      <a:endParaRPr lang="Microsoft YaHei" altLang="Microsoft YaHei" sz="12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314959" algn="l" rtl="0" eaLnBrk="0">
                        <a:lnSpc>
                          <a:spcPts val="2386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60" dirty="0">
                          <a:ln w="6537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自动时间/空间分区和水</a:t>
                      </a:r>
                      <a:endParaRPr lang="Microsoft YaHei" altLang="Microsoft YaHei" sz="1700" dirty="0"/>
                    </a:p>
                    <a:p>
                      <a:pPr marL="294004" algn="l" rtl="0" eaLnBrk="0">
                        <a:lnSpc>
                          <a:spcPts val="2647"/>
                        </a:lnSpc>
                        <a:tabLst/>
                      </a:pPr>
                      <a:r>
                        <a:rPr sz="1700" kern="0" spc="70" dirty="0">
                          <a:ln w="6537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平扩展能力</a:t>
                      </a:r>
                      <a:endParaRPr lang="Microsoft YaHei" altLang="Microsoft YaHei" sz="1700" dirty="0"/>
                    </a:p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r" rtl="0" eaLnBrk="0">
                        <a:lnSpc>
                          <a:spcPts val="1671"/>
                        </a:lnSpc>
                        <a:spcBef>
                          <a:spcPts val="364"/>
                        </a:spcBef>
                        <a:tabLst/>
                      </a:pP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透明时间分区、</a:t>
                      </a:r>
                      <a:r>
                        <a:rPr sz="1200" kern="0" spc="-2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空间分区及时间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/</a:t>
                      </a:r>
                      <a:endParaRPr lang="Microsoft YaHei" altLang="Microsoft YaHei" sz="1200" dirty="0"/>
                    </a:p>
                    <a:p>
                      <a:pPr marL="297179" indent="635" algn="just" rtl="0" eaLnBrk="0">
                        <a:lnSpc>
                          <a:spcPct val="161000"/>
                        </a:lnSpc>
                        <a:spcBef>
                          <a:spcPts val="56"/>
                        </a:spcBef>
                        <a:tabLst/>
                      </a:pP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空间组合的自动分区</a:t>
                      </a:r>
                      <a:r>
                        <a:rPr sz="1200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r>
                        <a:rPr sz="12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时间分区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的粒度与空间分区的维度均可指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定</a:t>
                      </a:r>
                      <a:r>
                        <a:rPr sz="12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</a:t>
                      </a:r>
                      <a:r>
                        <a:rPr sz="12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支持海量数据存储</a:t>
                      </a:r>
                      <a:r>
                        <a:rPr sz="1200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2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节点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可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横向扩展。</a:t>
                      </a:r>
                      <a:endParaRPr lang="Microsoft YaHei" altLang="Microsoft YaHei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94" name="textbox 394"/>
          <p:cNvSpPr/>
          <p:nvPr/>
        </p:nvSpPr>
        <p:spPr>
          <a:xfrm>
            <a:off x="1113975" y="432130"/>
            <a:ext cx="10526394" cy="917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1962785" algn="l" rtl="0" eaLnBrk="0">
              <a:lnSpc>
                <a:spcPct val="94000"/>
              </a:lnSpc>
              <a:tabLst>
                <a:tab pos="2839085" algn="l"/>
                <a:tab pos="802894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HX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23.1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8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6000"/>
              </a:lnSpc>
              <a:spcBef>
                <a:spcPts val="3"/>
              </a:spcBef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HX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是九有技术推出的</a:t>
            </a:r>
            <a:r>
              <a:rPr sz="1500" b="1" kern="0" spc="10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时序数据库产品</a:t>
            </a:r>
            <a:r>
              <a:rPr sz="1500" b="1" kern="0" spc="-2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它是构建在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基础之上为海量数据写入和复杂查询而优化的时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空序</a:t>
            </a:r>
            <a:endParaRPr lang="Microsoft YaHei" altLang="Microsoft YaHei" sz="1500" dirty="0"/>
          </a:p>
        </p:txBody>
      </p:sp>
      <p:sp>
        <p:nvSpPr>
          <p:cNvPr id="396" name="textbox 396"/>
          <p:cNvSpPr/>
          <p:nvPr/>
        </p:nvSpPr>
        <p:spPr>
          <a:xfrm>
            <a:off x="722833" y="1419985"/>
            <a:ext cx="2294254" cy="3853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74"/>
              </a:lnSpc>
              <a:tabLst/>
            </a:pPr>
            <a:endParaRPr lang="Arial" altLang="Arial" sz="100" dirty="0"/>
          </a:p>
          <a:p>
            <a:pPr marL="26034" algn="l" rtl="0" eaLnBrk="0">
              <a:lnSpc>
                <a:spcPct val="97000"/>
              </a:lnSpc>
              <a:tabLst/>
            </a:pPr>
            <a:r>
              <a:rPr sz="1500" kern="0" spc="8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列数据库产品。</a:t>
            </a:r>
            <a:endParaRPr lang="Microsoft YaHei" altLang="Microsoft YaHei" sz="15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40640" algn="l" rtl="0" eaLnBrk="0">
              <a:lnSpc>
                <a:spcPct val="86000"/>
              </a:lnSpc>
              <a:spcBef>
                <a:spcPts val="967"/>
              </a:spcBef>
              <a:tabLst/>
            </a:pPr>
            <a:r>
              <a:rPr sz="3200" kern="0" spc="-3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Microsoft YaHei" altLang="Microsoft YaHei" sz="3200" dirty="0"/>
          </a:p>
          <a:p>
            <a:pPr marL="12700" algn="l" rtl="0" eaLnBrk="0">
              <a:lnSpc>
                <a:spcPct val="92000"/>
              </a:lnSpc>
              <a:spcBef>
                <a:spcPts val="1552"/>
              </a:spcBef>
              <a:tabLst/>
            </a:pPr>
            <a:r>
              <a:rPr sz="1700" kern="0" spc="12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支持标准</a:t>
            </a:r>
            <a:r>
              <a:rPr sz="1700" kern="0" spc="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1700" kern="0" spc="12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易于使用</a:t>
            </a:r>
            <a:endParaRPr lang="Microsoft YaHei" altLang="Microsoft YaHei" sz="1700" dirty="0"/>
          </a:p>
          <a:p>
            <a:pPr marL="17145" algn="l" rtl="0" eaLnBrk="0">
              <a:lnSpc>
                <a:spcPct val="88000"/>
              </a:lnSpc>
              <a:spcBef>
                <a:spcPts val="1496"/>
              </a:spcBef>
              <a:tabLst/>
            </a:pPr>
            <a:r>
              <a:rPr sz="1200" kern="0" spc="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兼容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200" kern="0" spc="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原生支持的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endParaRPr lang="Microsoft YaHei" altLang="Microsoft YaHei" sz="1200" dirty="0"/>
          </a:p>
          <a:p>
            <a:pPr marL="17145" indent="635" algn="l" rtl="0" eaLnBrk="0">
              <a:lnSpc>
                <a:spcPct val="164000"/>
              </a:lnSpc>
              <a:spcBef>
                <a:spcPts val="17"/>
              </a:spcBef>
              <a:tabLst/>
            </a:pP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语法</a:t>
            </a:r>
            <a:r>
              <a:rPr sz="1200" kern="0" spc="-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支持宽表模型 ，</a:t>
            </a: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JOINS</a:t>
            </a: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更易于数据的关联和 </a:t>
            </a:r>
            <a:r>
              <a:rPr sz="12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价值挖掘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任何使用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2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的客户端或工具</a:t>
            </a:r>
            <a:r>
              <a:rPr sz="12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可以直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接应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用到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HX</a:t>
            </a:r>
            <a:r>
              <a:rPr sz="12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，不需要更改。</a:t>
            </a:r>
            <a:endParaRPr lang="Microsoft YaHei" altLang="Microsoft YaHei" sz="1200" dirty="0"/>
          </a:p>
        </p:txBody>
      </p:sp>
      <p:sp>
        <p:nvSpPr>
          <p:cNvPr id="398" name="textbox 398"/>
          <p:cNvSpPr/>
          <p:nvPr/>
        </p:nvSpPr>
        <p:spPr>
          <a:xfrm>
            <a:off x="9163532" y="2542650"/>
            <a:ext cx="2439035" cy="3342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273810" algn="l" rtl="0" eaLnBrk="0">
              <a:lnSpc>
                <a:spcPct val="86000"/>
              </a:lnSpc>
              <a:tabLst/>
            </a:pPr>
            <a:r>
              <a:rPr sz="3200" kern="0" spc="-2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Microsoft YaHei" altLang="Microsoft YaHei" sz="3200" dirty="0"/>
          </a:p>
          <a:p>
            <a:pPr marL="12700" algn="l" rtl="0" eaLnBrk="0">
              <a:lnSpc>
                <a:spcPct val="92000"/>
              </a:lnSpc>
              <a:spcBef>
                <a:spcPts val="1526"/>
              </a:spcBef>
              <a:tabLst/>
            </a:pPr>
            <a:r>
              <a:rPr sz="1700" kern="0" spc="9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多重数据自动管理功能</a:t>
            </a:r>
            <a:endParaRPr lang="Microsoft YaHei" altLang="Microsoft YaHei" sz="1700" dirty="0"/>
          </a:p>
          <a:p>
            <a:pPr marL="17145" algn="l" rtl="0" eaLnBrk="0">
              <a:lnSpc>
                <a:spcPct val="89000"/>
              </a:lnSpc>
              <a:spcBef>
                <a:spcPts val="1519"/>
              </a:spcBef>
              <a:tabLst/>
            </a:pP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具有基于列式存储的主动数据压</a:t>
            </a:r>
            <a:endParaRPr lang="Microsoft YaHei" altLang="Microsoft YaHei" sz="1200" dirty="0"/>
          </a:p>
          <a:p>
            <a:pPr marL="15875" indent="635" algn="l" rtl="0" eaLnBrk="0">
              <a:lnSpc>
                <a:spcPct val="165000"/>
              </a:lnSpc>
              <a:spcBef>
                <a:spcPts val="6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缩功能</a:t>
            </a:r>
            <a:r>
              <a:rPr sz="12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提高空间使用率</a:t>
            </a:r>
            <a:r>
              <a:rPr sz="12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降低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成本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压缩比率高</a:t>
            </a:r>
            <a:r>
              <a:rPr sz="12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无感压缩</a:t>
            </a:r>
            <a:r>
              <a:rPr sz="12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可配置自动压缩。</a:t>
            </a:r>
            <a:endParaRPr lang="Microsoft YaHei" altLang="Microsoft YaHei" sz="1200" dirty="0"/>
          </a:p>
          <a:p>
            <a:pPr algn="l" rtl="0" eaLnBrk="0">
              <a:lnSpc>
                <a:spcPct val="133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4000"/>
              </a:lnSpc>
              <a:spcBef>
                <a:spcPts val="461"/>
              </a:spcBef>
              <a:tabLst/>
            </a:pPr>
            <a:r>
              <a:rPr sz="1500" kern="0" spc="10" dirty="0">
                <a:solidFill>
                  <a:srgbClr val="1B8D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基于时间的数据保留策略</a:t>
            </a:r>
            <a:r>
              <a:rPr sz="1500" kern="0" spc="0" dirty="0">
                <a:solidFill>
                  <a:srgbClr val="1B8D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endParaRPr lang="Microsoft YaHei" altLang="Microsoft YaHei" sz="1500" dirty="0"/>
          </a:p>
          <a:p>
            <a:pPr marL="26669" algn="l" rtl="0" eaLnBrk="0">
              <a:lnSpc>
                <a:spcPct val="164000"/>
              </a:lnSpc>
              <a:spcBef>
                <a:spcPts val="17"/>
              </a:spcBef>
              <a:tabLst/>
            </a:pPr>
            <a:r>
              <a:rPr sz="1500" kern="0" spc="90" dirty="0">
                <a:solidFill>
                  <a:srgbClr val="1B8D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丰富的聚合函数和自动</a:t>
            </a:r>
            <a:r>
              <a:rPr sz="1500" kern="0" spc="80" dirty="0">
                <a:solidFill>
                  <a:srgbClr val="1B8D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聚</a:t>
            </a:r>
            <a:r>
              <a:rPr sz="1500" kern="0" spc="0" dirty="0">
                <a:solidFill>
                  <a:srgbClr val="1B8D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50" dirty="0">
                <a:solidFill>
                  <a:srgbClr val="1B8D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合功能等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</p:txBody>
      </p:sp>
      <p:sp>
        <p:nvSpPr>
          <p:cNvPr id="400" name="textbox 400"/>
          <p:cNvSpPr/>
          <p:nvPr/>
        </p:nvSpPr>
        <p:spPr>
          <a:xfrm>
            <a:off x="5584113" y="1697787"/>
            <a:ext cx="929005" cy="26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kern="0" spc="7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产品特性</a:t>
            </a:r>
            <a:endParaRPr lang="Microsoft YaHei" altLang="Microsoft YaHei" sz="1700" dirty="0"/>
          </a:p>
        </p:txBody>
      </p:sp>
      <p:sp>
        <p:nvSpPr>
          <p:cNvPr id="402" name="textbox 402"/>
          <p:cNvSpPr/>
          <p:nvPr/>
        </p:nvSpPr>
        <p:spPr>
          <a:xfrm>
            <a:off x="7801446" y="1877805"/>
            <a:ext cx="499744" cy="443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3200" kern="0" spc="-2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Microsoft YaHei" altLang="Microsoft YaHei" sz="3200" dirty="0"/>
          </a:p>
        </p:txBody>
      </p:sp>
      <p:sp>
        <p:nvSpPr>
          <p:cNvPr id="404" name="rect"/>
          <p:cNvSpPr/>
          <p:nvPr/>
        </p:nvSpPr>
        <p:spPr>
          <a:xfrm>
            <a:off x="8878569" y="3023870"/>
            <a:ext cx="7620" cy="3151504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6" name="rect"/>
          <p:cNvSpPr/>
          <p:nvPr/>
        </p:nvSpPr>
        <p:spPr>
          <a:xfrm>
            <a:off x="3130550" y="3023870"/>
            <a:ext cx="7620" cy="3151504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" name="rect"/>
          <p:cNvSpPr/>
          <p:nvPr/>
        </p:nvSpPr>
        <p:spPr>
          <a:xfrm>
            <a:off x="396875" y="3011805"/>
            <a:ext cx="7619" cy="3151504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0" name="path"/>
          <p:cNvSpPr/>
          <p:nvPr/>
        </p:nvSpPr>
        <p:spPr>
          <a:xfrm>
            <a:off x="1836420" y="1737995"/>
            <a:ext cx="150494" cy="149860"/>
          </a:xfrm>
          <a:custGeom>
            <a:avLst/>
            <a:gdLst/>
            <a:ahLst/>
            <a:cxnLst/>
            <a:rect l="0" t="0" r="0" b="0"/>
            <a:pathLst>
              <a:path w="236" h="236">
                <a:moveTo>
                  <a:pt x="0" y="118"/>
                </a:moveTo>
                <a:cubicBezTo>
                  <a:pt x="1" y="52"/>
                  <a:pt x="53" y="0"/>
                  <a:pt x="118" y="0"/>
                </a:cubicBezTo>
                <a:cubicBezTo>
                  <a:pt x="184" y="0"/>
                  <a:pt x="236" y="52"/>
                  <a:pt x="236" y="117"/>
                </a:cubicBezTo>
                <a:cubicBezTo>
                  <a:pt x="236" y="183"/>
                  <a:pt x="184" y="236"/>
                  <a:pt x="118" y="236"/>
                </a:cubicBezTo>
                <a:cubicBezTo>
                  <a:pt x="53" y="236"/>
                  <a:pt x="1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2" name="path"/>
          <p:cNvSpPr/>
          <p:nvPr/>
        </p:nvSpPr>
        <p:spPr>
          <a:xfrm>
            <a:off x="7920227" y="1653540"/>
            <a:ext cx="149987" cy="149859"/>
          </a:xfrm>
          <a:custGeom>
            <a:avLst/>
            <a:gdLst/>
            <a:ahLst/>
            <a:cxnLst/>
            <a:rect l="0" t="0" r="0" b="0"/>
            <a:pathLst>
              <a:path w="236" h="235">
                <a:moveTo>
                  <a:pt x="0" y="117"/>
                </a:moveTo>
                <a:cubicBezTo>
                  <a:pt x="0" y="52"/>
                  <a:pt x="53" y="0"/>
                  <a:pt x="118" y="0"/>
                </a:cubicBezTo>
                <a:cubicBezTo>
                  <a:pt x="183" y="0"/>
                  <a:pt x="236" y="52"/>
                  <a:pt x="236" y="117"/>
                </a:cubicBezTo>
                <a:cubicBezTo>
                  <a:pt x="236" y="183"/>
                  <a:pt x="183" y="235"/>
                  <a:pt x="118" y="235"/>
                </a:cubicBezTo>
                <a:cubicBezTo>
                  <a:pt x="53" y="235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4" name="path"/>
          <p:cNvSpPr/>
          <p:nvPr/>
        </p:nvSpPr>
        <p:spPr>
          <a:xfrm>
            <a:off x="10660380" y="1772284"/>
            <a:ext cx="149859" cy="149860"/>
          </a:xfrm>
          <a:custGeom>
            <a:avLst/>
            <a:gdLst/>
            <a:ahLst/>
            <a:cxnLst/>
            <a:rect l="0" t="0" r="0" b="0"/>
            <a:pathLst>
              <a:path w="235" h="236">
                <a:moveTo>
                  <a:pt x="0" y="117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8"/>
                </a:cubicBezTo>
                <a:cubicBezTo>
                  <a:pt x="235" y="183"/>
                  <a:pt x="183" y="236"/>
                  <a:pt x="117" y="236"/>
                </a:cubicBezTo>
                <a:cubicBezTo>
                  <a:pt x="52" y="236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6" name="path"/>
          <p:cNvSpPr/>
          <p:nvPr/>
        </p:nvSpPr>
        <p:spPr>
          <a:xfrm>
            <a:off x="4913058" y="2421255"/>
            <a:ext cx="149796" cy="149859"/>
          </a:xfrm>
          <a:custGeom>
            <a:avLst/>
            <a:gdLst/>
            <a:ahLst/>
            <a:cxnLst/>
            <a:rect l="0" t="0" r="0" b="0"/>
            <a:pathLst>
              <a:path w="235" h="235">
                <a:moveTo>
                  <a:pt x="0" y="118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7"/>
                </a:cubicBezTo>
                <a:cubicBezTo>
                  <a:pt x="235" y="183"/>
                  <a:pt x="183" y="235"/>
                  <a:pt x="117" y="235"/>
                </a:cubicBezTo>
                <a:cubicBezTo>
                  <a:pt x="52" y="235"/>
                  <a:pt x="0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20" name="picture 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82856" cy="6858000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155129" y="2577757"/>
            <a:ext cx="5852815" cy="2902292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21600000">
            <a:off x="3138513" y="2328519"/>
            <a:ext cx="5859399" cy="3673475"/>
            <a:chOff x="0" y="0"/>
            <a:chExt cx="5859399" cy="3673475"/>
          </a:xfrm>
        </p:grpSpPr>
        <p:pic>
          <p:nvPicPr>
            <p:cNvPr id="424" name="picture 4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5859399" cy="3673475"/>
            </a:xfrm>
            <a:prstGeom prst="rect">
              <a:avLst/>
            </a:prstGeom>
          </p:spPr>
        </p:pic>
        <p:sp>
          <p:nvSpPr>
            <p:cNvPr id="426" name="textbox 426"/>
            <p:cNvSpPr/>
            <p:nvPr/>
          </p:nvSpPr>
          <p:spPr>
            <a:xfrm>
              <a:off x="-12700" y="-12700"/>
              <a:ext cx="5885179" cy="36988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marL="2658110" algn="l" rtl="0" eaLnBrk="0">
                <a:lnSpc>
                  <a:spcPct val="81000"/>
                </a:lnSpc>
                <a:spcBef>
                  <a:spcPts val="1"/>
                </a:spcBef>
                <a:tabLst/>
              </a:pPr>
              <a:r>
                <a:rPr sz="2300" kern="0" spc="1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典型</a:t>
              </a:r>
              <a:endParaRPr lang="Microsoft YaHei" altLang="Microsoft YaHei" sz="2300" dirty="0"/>
            </a:p>
            <a:p>
              <a:pPr marL="2654300" algn="l" rtl="0" eaLnBrk="0">
                <a:lnSpc>
                  <a:spcPts val="3438"/>
                </a:lnSpc>
                <a:tabLst/>
              </a:pPr>
              <a:r>
                <a:rPr sz="2300" kern="0" spc="3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适用</a:t>
              </a:r>
              <a:endParaRPr lang="Microsoft YaHei" altLang="Microsoft YaHei" sz="2300" dirty="0"/>
            </a:p>
            <a:p>
              <a:pPr marL="2651125" algn="l" rtl="0" eaLnBrk="0">
                <a:lnSpc>
                  <a:spcPts val="3443"/>
                </a:lnSpc>
                <a:tabLst/>
              </a:pPr>
              <a:r>
                <a:rPr sz="2300" kern="0" spc="4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场景</a:t>
              </a:r>
              <a:endParaRPr lang="Microsoft YaHei" altLang="Microsoft YaHei" sz="2300" dirty="0"/>
            </a:p>
          </p:txBody>
        </p:sp>
      </p:grpSp>
      <p:sp>
        <p:nvSpPr>
          <p:cNvPr id="428" name="textbox 428"/>
          <p:cNvSpPr/>
          <p:nvPr/>
        </p:nvSpPr>
        <p:spPr>
          <a:xfrm>
            <a:off x="1113975" y="432130"/>
            <a:ext cx="9716769" cy="917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1962785" algn="l" rtl="0" eaLnBrk="0">
              <a:lnSpc>
                <a:spcPct val="94000"/>
              </a:lnSpc>
              <a:tabLst>
                <a:tab pos="2839085" algn="l"/>
                <a:tab pos="802894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HX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23.1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8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300" dirty="0"/>
          </a:p>
          <a:p>
            <a:pPr algn="r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HX</a:t>
            </a:r>
            <a:r>
              <a:rPr sz="1500" kern="0" spc="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</a:t>
            </a:r>
            <a:r>
              <a:rPr sz="1500" b="1" kern="0" spc="7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时序数据库产品</a:t>
            </a:r>
            <a:r>
              <a:rPr sz="1500" b="1" kern="0" spc="-2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，具备高效的时间序列数据存储和处理能力</a:t>
            </a:r>
            <a:r>
              <a:rPr sz="1500" kern="0" spc="-2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，适用于</a:t>
            </a:r>
            <a:r>
              <a:rPr sz="1500" kern="0" spc="6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处理大量时间相关的应用。</a:t>
            </a:r>
            <a:endParaRPr lang="Microsoft YaHei" altLang="Microsoft YaHei" sz="1500" dirty="0"/>
          </a:p>
        </p:txBody>
      </p:sp>
      <p:sp>
        <p:nvSpPr>
          <p:cNvPr id="430" name="textbox 430"/>
          <p:cNvSpPr/>
          <p:nvPr/>
        </p:nvSpPr>
        <p:spPr>
          <a:xfrm>
            <a:off x="9353535" y="5007477"/>
            <a:ext cx="1971675" cy="10420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43"/>
              </a:lnSpc>
              <a:tabLst/>
            </a:pPr>
            <a:endParaRPr lang="Arial" altLang="Arial" sz="100" dirty="0"/>
          </a:p>
          <a:p>
            <a:pPr marL="20320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时序数据库可以存储和分</a:t>
            </a:r>
            <a:endParaRPr lang="Microsoft YaHei" altLang="Microsoft YaHei" sz="1400" dirty="0"/>
          </a:p>
          <a:p>
            <a:pPr marL="12700" algn="l" rtl="0" eaLnBrk="0">
              <a:lnSpc>
                <a:spcPct val="132000"/>
              </a:lnSpc>
              <a:spcBef>
                <a:spcPts val="28"/>
              </a:spcBef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析应用程序的日志数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</a:t>
            </a:r>
            <a:r>
              <a:rPr sz="14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以支持软件的调试和故障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诊断。</a:t>
            </a:r>
            <a:endParaRPr lang="Microsoft YaHei" altLang="Microsoft YaHei" sz="1400" dirty="0"/>
          </a:p>
        </p:txBody>
      </p:sp>
      <p:sp>
        <p:nvSpPr>
          <p:cNvPr id="432" name="textbox 432"/>
          <p:cNvSpPr/>
          <p:nvPr/>
        </p:nvSpPr>
        <p:spPr>
          <a:xfrm>
            <a:off x="9327728" y="2558701"/>
            <a:ext cx="2129154" cy="779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41"/>
              </a:lnSpc>
              <a:tabLst/>
            </a:pPr>
            <a:endParaRPr lang="Arial" altLang="Arial" sz="100" dirty="0"/>
          </a:p>
          <a:p>
            <a:pPr marL="20320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时序数据库可以存储和分</a:t>
            </a:r>
            <a:endParaRPr lang="Microsoft YaHei" altLang="Microsoft YaHei" sz="1400" dirty="0"/>
          </a:p>
          <a:p>
            <a:pPr marL="12700" algn="l" rtl="0" eaLnBrk="0">
              <a:lnSpc>
                <a:spcPct val="137000"/>
              </a:lnSpc>
              <a:spcBef>
                <a:spcPts val="2"/>
              </a:spcBef>
              <a:tabLst/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析电力</a:t>
            </a:r>
            <a:r>
              <a:rPr sz="14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、天然气等能源数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据，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以支持能源管理决策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400" dirty="0"/>
          </a:p>
        </p:txBody>
      </p:sp>
      <p:sp>
        <p:nvSpPr>
          <p:cNvPr id="434" name="textbox 434"/>
          <p:cNvSpPr/>
          <p:nvPr/>
        </p:nvSpPr>
        <p:spPr>
          <a:xfrm>
            <a:off x="9795254" y="3867653"/>
            <a:ext cx="2128520" cy="768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43"/>
              </a:lnSpc>
              <a:tabLst/>
            </a:pPr>
            <a:endParaRPr lang="Arial" altLang="Arial" sz="100" dirty="0"/>
          </a:p>
          <a:p>
            <a:pPr marL="20320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时序数据库可以存储和分</a:t>
            </a:r>
            <a:endParaRPr lang="Microsoft YaHei" altLang="Microsoft YaHei" sz="1400" dirty="0"/>
          </a:p>
          <a:p>
            <a:pPr marL="12700" algn="l" rtl="0" eaLnBrk="0">
              <a:lnSpc>
                <a:spcPct val="134000"/>
              </a:lnSpc>
              <a:spcBef>
                <a:spcPts val="20"/>
              </a:spcBef>
              <a:tabLst/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析健康检测数据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，如心率、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血压等。</a:t>
            </a:r>
            <a:endParaRPr lang="Microsoft YaHei" altLang="Microsoft YaHei" sz="1400" dirty="0"/>
          </a:p>
        </p:txBody>
      </p:sp>
      <p:sp>
        <p:nvSpPr>
          <p:cNvPr id="436" name="textbox 436"/>
          <p:cNvSpPr/>
          <p:nvPr/>
        </p:nvSpPr>
        <p:spPr>
          <a:xfrm>
            <a:off x="825466" y="5007477"/>
            <a:ext cx="1973579" cy="767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43"/>
              </a:lnSpc>
              <a:tabLst/>
            </a:pPr>
            <a:endParaRPr lang="Arial" altLang="Arial" sz="100" dirty="0"/>
          </a:p>
          <a:p>
            <a:pPr marL="22225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时序数据库可以存储和分</a:t>
            </a:r>
            <a:endParaRPr lang="Microsoft YaHei" altLang="Microsoft YaHei" sz="1400" dirty="0"/>
          </a:p>
          <a:p>
            <a:pPr marL="12700" indent="1270" algn="l" rtl="0" eaLnBrk="0">
              <a:lnSpc>
                <a:spcPct val="134000"/>
              </a:lnSpc>
              <a:spcBef>
                <a:spcPts val="9"/>
              </a:spcBef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析工业生产线的生产数据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如生产率</a:t>
            </a:r>
            <a:r>
              <a:rPr sz="14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、能耗等。</a:t>
            </a:r>
            <a:endParaRPr lang="Microsoft YaHei" altLang="Microsoft YaHei" sz="1400" dirty="0"/>
          </a:p>
        </p:txBody>
      </p:sp>
      <p:sp>
        <p:nvSpPr>
          <p:cNvPr id="438" name="textbox 438"/>
          <p:cNvSpPr/>
          <p:nvPr/>
        </p:nvSpPr>
        <p:spPr>
          <a:xfrm>
            <a:off x="855453" y="2558880"/>
            <a:ext cx="1972945" cy="766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687"/>
              </a:lnSpc>
              <a:tabLst/>
            </a:pPr>
            <a:endParaRPr lang="Arial" altLang="Arial" sz="100" dirty="0"/>
          </a:p>
          <a:p>
            <a:pPr marL="21590" algn="l" rtl="0" eaLnBrk="0">
              <a:lnSpc>
                <a:spcPct val="78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时序数据库可以存储和管</a:t>
            </a:r>
            <a:endParaRPr lang="Microsoft YaHei" altLang="Microsoft YaHei" sz="1400" dirty="0"/>
          </a:p>
          <a:p>
            <a:pPr marL="12700" indent="635" algn="l" rtl="0" eaLnBrk="0">
              <a:lnSpc>
                <a:spcPct val="134000"/>
              </a:lnSpc>
              <a:spcBef>
                <a:spcPts val="10"/>
              </a:spcBef>
              <a:tabLst/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理物联网设备的数据</a:t>
            </a:r>
            <a:r>
              <a:rPr sz="14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温度</a:t>
            </a:r>
            <a:r>
              <a:rPr sz="14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、湿度</a:t>
            </a:r>
            <a:r>
              <a:rPr sz="14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、压力等。</a:t>
            </a:r>
            <a:endParaRPr lang="Microsoft YaHei" altLang="Microsoft YaHei" sz="1400" dirty="0"/>
          </a:p>
        </p:txBody>
      </p:sp>
      <p:sp>
        <p:nvSpPr>
          <p:cNvPr id="440" name="textbox 440"/>
          <p:cNvSpPr/>
          <p:nvPr/>
        </p:nvSpPr>
        <p:spPr>
          <a:xfrm>
            <a:off x="424355" y="3814312"/>
            <a:ext cx="1971675" cy="764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43"/>
              </a:lnSpc>
              <a:tabLst/>
            </a:pPr>
            <a:endParaRPr lang="Arial" altLang="Arial" sz="100" dirty="0"/>
          </a:p>
          <a:p>
            <a:pPr marL="20320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时序数据库可以存储和分</a:t>
            </a:r>
            <a:endParaRPr lang="Microsoft YaHei" altLang="Microsoft YaHei" sz="1400" dirty="0"/>
          </a:p>
          <a:p>
            <a:pPr marL="12700" algn="l" rtl="0" eaLnBrk="0">
              <a:lnSpc>
                <a:spcPct val="133000"/>
              </a:lnSpc>
              <a:spcBef>
                <a:spcPts val="26"/>
              </a:spcBef>
              <a:tabLst/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析股票价格</a:t>
            </a:r>
            <a:r>
              <a:rPr sz="14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、外汇价格等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金融交易数据。</a:t>
            </a:r>
            <a:endParaRPr lang="Microsoft YaHei" altLang="Microsoft YaHei" sz="1400" dirty="0"/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2723387" y="3557244"/>
            <a:ext cx="994715" cy="993775"/>
            <a:chOff x="0" y="0"/>
            <a:chExt cx="994715" cy="993775"/>
          </a:xfrm>
        </p:grpSpPr>
        <p:sp>
          <p:nvSpPr>
            <p:cNvPr id="442" name="path"/>
            <p:cNvSpPr/>
            <p:nvPr/>
          </p:nvSpPr>
          <p:spPr>
            <a:xfrm>
              <a:off x="0" y="0"/>
              <a:ext cx="994715" cy="993775"/>
            </a:xfrm>
            <a:custGeom>
              <a:avLst/>
              <a:gdLst/>
              <a:ahLst/>
              <a:cxnLst/>
              <a:rect l="0" t="0" r="0" b="0"/>
              <a:pathLst>
                <a:path w="1566" h="1565">
                  <a:moveTo>
                    <a:pt x="0" y="782"/>
                  </a:moveTo>
                  <a:cubicBezTo>
                    <a:pt x="1" y="350"/>
                    <a:pt x="351" y="0"/>
                    <a:pt x="783" y="0"/>
                  </a:cubicBezTo>
                  <a:cubicBezTo>
                    <a:pt x="1216" y="0"/>
                    <a:pt x="1566" y="350"/>
                    <a:pt x="1566" y="782"/>
                  </a:cubicBezTo>
                  <a:cubicBezTo>
                    <a:pt x="1566" y="1214"/>
                    <a:pt x="1216" y="1565"/>
                    <a:pt x="783" y="1565"/>
                  </a:cubicBezTo>
                  <a:cubicBezTo>
                    <a:pt x="351" y="1565"/>
                    <a:pt x="1" y="1214"/>
                    <a:pt x="0" y="782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4" name="textbox 444"/>
            <p:cNvSpPr/>
            <p:nvPr/>
          </p:nvSpPr>
          <p:spPr>
            <a:xfrm>
              <a:off x="-12700" y="-12700"/>
              <a:ext cx="1020444" cy="1019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294004" algn="l" rtl="0" eaLnBrk="0">
                <a:lnSpc>
                  <a:spcPct val="82000"/>
                </a:lnSpc>
                <a:spcBef>
                  <a:spcPts val="1"/>
                </a:spcBef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金融</a:t>
              </a:r>
              <a:endParaRPr lang="Microsoft YaHei" altLang="Microsoft YaHei" sz="1700" dirty="0"/>
            </a:p>
            <a:p>
              <a:pPr marL="294640" algn="l" rtl="0" eaLnBrk="0">
                <a:lnSpc>
                  <a:spcPts val="2607"/>
                </a:lnSpc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交易</a:t>
              </a:r>
              <a:endParaRPr lang="Microsoft YaHei" altLang="Microsoft YaHei" sz="1700" dirty="0"/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8476488" y="3595344"/>
            <a:ext cx="994626" cy="993775"/>
            <a:chOff x="0" y="0"/>
            <a:chExt cx="994626" cy="993775"/>
          </a:xfrm>
        </p:grpSpPr>
        <p:sp>
          <p:nvSpPr>
            <p:cNvPr id="446" name="path"/>
            <p:cNvSpPr/>
            <p:nvPr/>
          </p:nvSpPr>
          <p:spPr>
            <a:xfrm>
              <a:off x="0" y="0"/>
              <a:ext cx="994626" cy="993775"/>
            </a:xfrm>
            <a:custGeom>
              <a:avLst/>
              <a:gdLst/>
              <a:ahLst/>
              <a:cxnLst/>
              <a:rect l="0" t="0" r="0" b="0"/>
              <a:pathLst>
                <a:path w="1566" h="1565">
                  <a:moveTo>
                    <a:pt x="0" y="782"/>
                  </a:moveTo>
                  <a:cubicBezTo>
                    <a:pt x="0" y="350"/>
                    <a:pt x="351" y="0"/>
                    <a:pt x="783" y="0"/>
                  </a:cubicBezTo>
                  <a:cubicBezTo>
                    <a:pt x="1215" y="0"/>
                    <a:pt x="1566" y="350"/>
                    <a:pt x="1566" y="782"/>
                  </a:cubicBezTo>
                  <a:cubicBezTo>
                    <a:pt x="1566" y="1214"/>
                    <a:pt x="1215" y="1565"/>
                    <a:pt x="783" y="1565"/>
                  </a:cubicBezTo>
                  <a:cubicBezTo>
                    <a:pt x="351" y="1565"/>
                    <a:pt x="0" y="1214"/>
                    <a:pt x="0" y="782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8" name="textbox 448"/>
            <p:cNvSpPr/>
            <p:nvPr/>
          </p:nvSpPr>
          <p:spPr>
            <a:xfrm>
              <a:off x="-12700" y="-12700"/>
              <a:ext cx="1020444" cy="1019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1000"/>
                </a:lnSpc>
                <a:tabLst/>
              </a:pPr>
              <a:endParaRPr lang="Arial" altLang="Arial" sz="1000" dirty="0"/>
            </a:p>
            <a:p>
              <a:pPr marL="291465" algn="l" rtl="0" eaLnBrk="0">
                <a:lnSpc>
                  <a:spcPct val="83000"/>
                </a:lnSpc>
                <a:spcBef>
                  <a:spcPts val="3"/>
                </a:spcBef>
                <a:tabLst/>
              </a:pPr>
              <a:r>
                <a:rPr sz="17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健康</a:t>
              </a:r>
              <a:endParaRPr lang="Microsoft YaHei" altLang="Microsoft YaHei" sz="1700" dirty="0"/>
            </a:p>
            <a:p>
              <a:pPr marL="292100" algn="l" rtl="0" eaLnBrk="0">
                <a:lnSpc>
                  <a:spcPts val="2591"/>
                </a:lnSpc>
                <a:tabLst/>
              </a:pPr>
              <a:r>
                <a:rPr sz="17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检测</a:t>
              </a:r>
              <a:endParaRPr lang="Microsoft YaHei" altLang="Microsoft YaHei" sz="17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3130295" y="4728819"/>
            <a:ext cx="994308" cy="993775"/>
            <a:chOff x="0" y="0"/>
            <a:chExt cx="994308" cy="993775"/>
          </a:xfrm>
        </p:grpSpPr>
        <p:sp>
          <p:nvSpPr>
            <p:cNvPr id="450" name="path"/>
            <p:cNvSpPr/>
            <p:nvPr/>
          </p:nvSpPr>
          <p:spPr>
            <a:xfrm>
              <a:off x="0" y="0"/>
              <a:ext cx="994308" cy="993775"/>
            </a:xfrm>
            <a:custGeom>
              <a:avLst/>
              <a:gdLst/>
              <a:ahLst/>
              <a:cxnLst/>
              <a:rect l="0" t="0" r="0" b="0"/>
              <a:pathLst>
                <a:path w="1565" h="1565">
                  <a:moveTo>
                    <a:pt x="0" y="782"/>
                  </a:moveTo>
                  <a:cubicBezTo>
                    <a:pt x="0" y="350"/>
                    <a:pt x="350" y="0"/>
                    <a:pt x="783" y="0"/>
                  </a:cubicBezTo>
                  <a:cubicBezTo>
                    <a:pt x="1215" y="0"/>
                    <a:pt x="1565" y="350"/>
                    <a:pt x="1565" y="782"/>
                  </a:cubicBezTo>
                  <a:cubicBezTo>
                    <a:pt x="1565" y="1214"/>
                    <a:pt x="1215" y="1565"/>
                    <a:pt x="783" y="1565"/>
                  </a:cubicBezTo>
                  <a:cubicBezTo>
                    <a:pt x="350" y="1565"/>
                    <a:pt x="0" y="1214"/>
                    <a:pt x="0" y="782"/>
                  </a:cubicBez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2" name="textbox 452"/>
            <p:cNvSpPr/>
            <p:nvPr/>
          </p:nvSpPr>
          <p:spPr>
            <a:xfrm>
              <a:off x="-12700" y="-12700"/>
              <a:ext cx="1019810" cy="1019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5000"/>
                </a:lnSpc>
                <a:tabLst/>
              </a:pPr>
              <a:endParaRPr lang="Arial" altLang="Arial" sz="1000" dirty="0"/>
            </a:p>
            <a:p>
              <a:pPr marL="297179" algn="l" rtl="0" eaLnBrk="0">
                <a:lnSpc>
                  <a:spcPct val="76000"/>
                </a:lnSpc>
                <a:spcBef>
                  <a:spcPts val="3"/>
                </a:spcBef>
                <a:tabLst/>
              </a:pP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工业</a:t>
              </a:r>
              <a:endParaRPr lang="Microsoft YaHei" altLang="Microsoft YaHei" sz="1700" dirty="0"/>
            </a:p>
            <a:p>
              <a:pPr marL="295275" algn="l" rtl="0" eaLnBrk="0">
                <a:lnSpc>
                  <a:spcPts val="2676"/>
                </a:lnSpc>
                <a:tabLst/>
              </a:pP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监测</a:t>
              </a:r>
              <a:endParaRPr lang="Microsoft YaHei" altLang="Microsoft YaHei" sz="1700" dirty="0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8075332" y="4735169"/>
            <a:ext cx="994029" cy="993775"/>
            <a:chOff x="0" y="0"/>
            <a:chExt cx="994029" cy="993775"/>
          </a:xfrm>
        </p:grpSpPr>
        <p:sp>
          <p:nvSpPr>
            <p:cNvPr id="454" name="path"/>
            <p:cNvSpPr/>
            <p:nvPr/>
          </p:nvSpPr>
          <p:spPr>
            <a:xfrm>
              <a:off x="0" y="0"/>
              <a:ext cx="994029" cy="993775"/>
            </a:xfrm>
            <a:custGeom>
              <a:avLst/>
              <a:gdLst/>
              <a:ahLst/>
              <a:cxnLst/>
              <a:rect l="0" t="0" r="0" b="0"/>
              <a:pathLst>
                <a:path w="1565" h="1565">
                  <a:moveTo>
                    <a:pt x="0" y="782"/>
                  </a:moveTo>
                  <a:cubicBezTo>
                    <a:pt x="0" y="350"/>
                    <a:pt x="350" y="0"/>
                    <a:pt x="782" y="0"/>
                  </a:cubicBezTo>
                  <a:cubicBezTo>
                    <a:pt x="1214" y="0"/>
                    <a:pt x="1565" y="350"/>
                    <a:pt x="1565" y="782"/>
                  </a:cubicBezTo>
                  <a:cubicBezTo>
                    <a:pt x="1565" y="1214"/>
                    <a:pt x="1214" y="1565"/>
                    <a:pt x="782" y="1565"/>
                  </a:cubicBezTo>
                  <a:cubicBezTo>
                    <a:pt x="350" y="1565"/>
                    <a:pt x="0" y="1214"/>
                    <a:pt x="0" y="782"/>
                  </a:cubicBezTo>
                </a:path>
              </a:pathLst>
            </a:custGeom>
            <a:solidFill>
              <a:srgbClr val="477AB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56" name="textbox 456"/>
            <p:cNvSpPr/>
            <p:nvPr/>
          </p:nvSpPr>
          <p:spPr>
            <a:xfrm>
              <a:off x="-12700" y="-12700"/>
              <a:ext cx="1019810" cy="1019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4000"/>
                </a:lnSpc>
                <a:tabLst/>
              </a:pPr>
              <a:endParaRPr lang="Arial" altLang="Arial" sz="1000" dirty="0"/>
            </a:p>
            <a:p>
              <a:pPr marL="320675" algn="l" rtl="0" eaLnBrk="0">
                <a:lnSpc>
                  <a:spcPct val="81000"/>
                </a:lnSpc>
                <a:spcBef>
                  <a:spcPts val="1"/>
                </a:spcBef>
                <a:tabLst/>
              </a:pPr>
              <a:r>
                <a:rPr sz="1700" kern="0" spc="-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日志</a:t>
              </a:r>
              <a:endParaRPr lang="Microsoft YaHei" altLang="Microsoft YaHei" sz="1700" dirty="0"/>
            </a:p>
            <a:p>
              <a:pPr marL="292734" algn="l" rtl="0" eaLnBrk="0">
                <a:lnSpc>
                  <a:spcPts val="2607"/>
                </a:lnSpc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数据</a:t>
              </a:r>
              <a:endParaRPr lang="Microsoft YaHei" altLang="Microsoft YaHei" sz="1700" dirty="0"/>
            </a:p>
          </p:txBody>
        </p:sp>
      </p:grpSp>
      <p:grpSp>
        <p:nvGrpSpPr>
          <p:cNvPr id="58" name="group 58"/>
          <p:cNvGrpSpPr/>
          <p:nvPr/>
        </p:nvGrpSpPr>
        <p:grpSpPr>
          <a:xfrm rot="21600000">
            <a:off x="8025384" y="2442819"/>
            <a:ext cx="993164" cy="993775"/>
            <a:chOff x="0" y="0"/>
            <a:chExt cx="993164" cy="993775"/>
          </a:xfrm>
        </p:grpSpPr>
        <p:sp>
          <p:nvSpPr>
            <p:cNvPr id="458" name="path"/>
            <p:cNvSpPr/>
            <p:nvPr/>
          </p:nvSpPr>
          <p:spPr>
            <a:xfrm>
              <a:off x="0" y="0"/>
              <a:ext cx="993164" cy="993775"/>
            </a:xfrm>
            <a:custGeom>
              <a:avLst/>
              <a:gdLst/>
              <a:ahLst/>
              <a:cxnLst/>
              <a:rect l="0" t="0" r="0" b="0"/>
              <a:pathLst>
                <a:path w="1564" h="1565">
                  <a:moveTo>
                    <a:pt x="0" y="782"/>
                  </a:moveTo>
                  <a:cubicBezTo>
                    <a:pt x="1" y="350"/>
                    <a:pt x="351" y="0"/>
                    <a:pt x="782" y="0"/>
                  </a:cubicBezTo>
                  <a:cubicBezTo>
                    <a:pt x="1214" y="0"/>
                    <a:pt x="1564" y="350"/>
                    <a:pt x="1564" y="782"/>
                  </a:cubicBezTo>
                  <a:cubicBezTo>
                    <a:pt x="1564" y="1214"/>
                    <a:pt x="1214" y="1565"/>
                    <a:pt x="782" y="1565"/>
                  </a:cubicBezTo>
                  <a:cubicBezTo>
                    <a:pt x="351" y="1565"/>
                    <a:pt x="1" y="1214"/>
                    <a:pt x="0" y="782"/>
                  </a:cubicBez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0" name="textbox 460"/>
            <p:cNvSpPr/>
            <p:nvPr/>
          </p:nvSpPr>
          <p:spPr>
            <a:xfrm>
              <a:off x="-12700" y="-12700"/>
              <a:ext cx="1019175" cy="1019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2000"/>
                </a:lnSpc>
                <a:tabLst/>
              </a:pPr>
              <a:endParaRPr lang="Arial" altLang="Arial" sz="1000" dirty="0"/>
            </a:p>
            <a:p>
              <a:pPr marL="298450" algn="l" rtl="0" eaLnBrk="0">
                <a:lnSpc>
                  <a:spcPct val="83000"/>
                </a:lnSpc>
                <a:spcBef>
                  <a:spcPts val="4"/>
                </a:spcBef>
                <a:tabLst/>
              </a:pPr>
              <a:r>
                <a:rPr sz="1700" kern="0" spc="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能源</a:t>
              </a:r>
              <a:endParaRPr lang="Microsoft YaHei" altLang="Microsoft YaHei" sz="1700" dirty="0"/>
            </a:p>
            <a:p>
              <a:pPr marL="294640" algn="l" rtl="0" eaLnBrk="0">
                <a:lnSpc>
                  <a:spcPts val="2588"/>
                </a:lnSpc>
                <a:tabLst/>
              </a:pP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管理</a:t>
              </a:r>
              <a:endParaRPr lang="Microsoft YaHei" altLang="Microsoft YaHei" sz="1700" dirty="0"/>
            </a:p>
          </p:txBody>
        </p:sp>
      </p:grpSp>
      <p:grpSp>
        <p:nvGrpSpPr>
          <p:cNvPr id="60" name="group 60"/>
          <p:cNvGrpSpPr/>
          <p:nvPr/>
        </p:nvGrpSpPr>
        <p:grpSpPr>
          <a:xfrm rot="21600000">
            <a:off x="3168395" y="2426944"/>
            <a:ext cx="992733" cy="992187"/>
            <a:chOff x="0" y="0"/>
            <a:chExt cx="992733" cy="992187"/>
          </a:xfrm>
        </p:grpSpPr>
        <p:sp>
          <p:nvSpPr>
            <p:cNvPr id="462" name="path"/>
            <p:cNvSpPr/>
            <p:nvPr/>
          </p:nvSpPr>
          <p:spPr>
            <a:xfrm>
              <a:off x="0" y="0"/>
              <a:ext cx="992733" cy="992187"/>
            </a:xfrm>
            <a:custGeom>
              <a:avLst/>
              <a:gdLst/>
              <a:ahLst/>
              <a:cxnLst/>
              <a:rect l="0" t="0" r="0" b="0"/>
              <a:pathLst>
                <a:path w="1563" h="1562">
                  <a:moveTo>
                    <a:pt x="0" y="781"/>
                  </a:moveTo>
                  <a:cubicBezTo>
                    <a:pt x="0" y="349"/>
                    <a:pt x="350" y="0"/>
                    <a:pt x="781" y="0"/>
                  </a:cubicBezTo>
                  <a:cubicBezTo>
                    <a:pt x="1213" y="0"/>
                    <a:pt x="1563" y="349"/>
                    <a:pt x="1563" y="781"/>
                  </a:cubicBezTo>
                  <a:cubicBezTo>
                    <a:pt x="1563" y="1212"/>
                    <a:pt x="1213" y="1562"/>
                    <a:pt x="781" y="1562"/>
                  </a:cubicBezTo>
                  <a:cubicBezTo>
                    <a:pt x="350" y="1562"/>
                    <a:pt x="0" y="1212"/>
                    <a:pt x="0" y="781"/>
                  </a:cubicBezTo>
                </a:path>
              </a:pathLst>
            </a:custGeom>
            <a:solidFill>
              <a:srgbClr val="477AB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4" name="textbox 464"/>
            <p:cNvSpPr/>
            <p:nvPr/>
          </p:nvSpPr>
          <p:spPr>
            <a:xfrm>
              <a:off x="-12700" y="-12700"/>
              <a:ext cx="1018539" cy="10179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  <a:tabLst/>
              </a:pPr>
              <a:endParaRPr lang="Arial" altLang="Arial" sz="600" dirty="0"/>
            </a:p>
            <a:p>
              <a:pPr marL="339725" algn="l" rtl="0" eaLnBrk="0">
                <a:lnSpc>
                  <a:spcPct val="71000"/>
                </a:lnSpc>
                <a:spcBef>
                  <a:spcPts val="7"/>
                </a:spcBef>
                <a:tabLst/>
              </a:pPr>
              <a:r>
                <a:rPr sz="1700" kern="0" spc="-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IOT</a:t>
              </a:r>
              <a:endParaRPr lang="Microsoft YaHei" altLang="Microsoft YaHei" sz="1700" dirty="0"/>
            </a:p>
            <a:p>
              <a:pPr marL="293370" algn="l" rtl="0" eaLnBrk="0">
                <a:lnSpc>
                  <a:spcPts val="2697"/>
                </a:lnSpc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设备</a:t>
              </a:r>
              <a:endParaRPr lang="Microsoft YaHei" altLang="Microsoft YaHei" sz="1700" dirty="0"/>
            </a:p>
            <a:p>
              <a:pPr marL="294640" algn="l" rtl="0" eaLnBrk="0">
                <a:lnSpc>
                  <a:spcPts val="2566"/>
                </a:lnSpc>
                <a:tabLst/>
              </a:pPr>
              <a:r>
                <a:rPr sz="17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监测</a:t>
              </a:r>
              <a:endParaRPr lang="Microsoft YaHei" altLang="Microsoft YaHei" sz="1700" dirty="0"/>
            </a:p>
          </p:txBody>
        </p:sp>
      </p:grpSp>
      <p:sp>
        <p:nvSpPr>
          <p:cNvPr id="466" name="textbox 466"/>
          <p:cNvSpPr/>
          <p:nvPr/>
        </p:nvSpPr>
        <p:spPr>
          <a:xfrm>
            <a:off x="2804998" y="5420305"/>
            <a:ext cx="46990" cy="74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88"/>
              </a:lnSpc>
              <a:tabLst/>
            </a:pPr>
            <a:r>
              <a:rPr sz="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endParaRPr lang="Microsoft YaHei" altLang="Microsoft YaHei" sz="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70" name="picture 4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72" name="table 472"/>
          <p:cNvGraphicFramePr>
            <a:graphicFrameLocks noGrp="1"/>
          </p:cNvGraphicFramePr>
          <p:nvPr/>
        </p:nvGraphicFramePr>
        <p:xfrm>
          <a:off x="3302493" y="2421255"/>
          <a:ext cx="5259069" cy="3752215"/>
        </p:xfrm>
        <a:graphic>
          <a:graphicData uri="http://schemas.openxmlformats.org/drawingml/2006/table">
            <a:tbl>
              <a:tblPr/>
              <a:tblGrid>
                <a:gridCol w="2739389"/>
                <a:gridCol w="2519679"/>
              </a:tblGrid>
              <a:tr h="3752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54634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3200" kern="0" spc="-30" dirty="0">
                          <a:ln w="11641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02</a:t>
                      </a:r>
                      <a:endParaRPr lang="Microsoft YaHei" altLang="Microsoft YaHei" sz="3200" dirty="0"/>
                    </a:p>
                    <a:p>
                      <a:pPr algn="l" rtl="0" eaLnBrk="0">
                        <a:lnSpc>
                          <a:spcPct val="92000"/>
                        </a:lnSpc>
                        <a:spcBef>
                          <a:spcPts val="1447"/>
                        </a:spcBef>
                        <a:tabLst/>
                      </a:pPr>
                      <a:r>
                        <a:rPr sz="1500" kern="0" spc="9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支持栅格数据和三维空间计算</a:t>
                      </a:r>
                      <a:endParaRPr lang="Microsoft YaHei" altLang="Microsoft YaHei" sz="1500" dirty="0"/>
                    </a:p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84785" algn="l" rtl="0" eaLnBrk="0">
                        <a:lnSpc>
                          <a:spcPct val="89000"/>
                        </a:lnSpc>
                        <a:spcBef>
                          <a:spcPts val="371"/>
                        </a:spcBef>
                        <a:tabLst/>
                      </a:pP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支持栅格查询</a:t>
                      </a:r>
                      <a:r>
                        <a:rPr sz="12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，矢量栅格混合查</a:t>
                      </a:r>
                      <a:endParaRPr lang="Microsoft YaHei" altLang="Microsoft YaHei" sz="1200" dirty="0"/>
                    </a:p>
                    <a:p>
                      <a:pPr marL="182879" indent="635" algn="l" rtl="0" eaLnBrk="0">
                        <a:lnSpc>
                          <a:spcPct val="164000"/>
                        </a:lnSpc>
                        <a:spcBef>
                          <a:spcPts val="35"/>
                        </a:spcBef>
                        <a:tabLst/>
                      </a:pP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询。支持可视化。</a:t>
                      </a:r>
                      <a:r>
                        <a:rPr sz="1200" kern="0" spc="-2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支持栅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格数据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in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db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out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db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存储（结合九有  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数据库的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TO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产品）</a:t>
                      </a:r>
                      <a:r>
                        <a:rPr sz="12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。支持     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三维、</a:t>
                      </a:r>
                      <a:r>
                        <a:rPr sz="12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多维空间运算。</a:t>
                      </a:r>
                      <a:endParaRPr lang="Microsoft YaHei" altLang="Microsoft YaHei" sz="12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1000"/>
                        </a:lnSpc>
                        <a:tabLst/>
                      </a:pPr>
                      <a:endParaRPr lang="Arial" altLang="Arial" sz="300" dirty="0"/>
                    </a:p>
                    <a:p>
                      <a:pPr algn="r" rtl="0" eaLnBrk="0">
                        <a:lnSpc>
                          <a:spcPct val="9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7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支持轨迹数据</a:t>
                      </a:r>
                      <a:r>
                        <a:rPr sz="1500" kern="0" spc="-190" dirty="0"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7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、路径规划</a:t>
                      </a:r>
                      <a:endParaRPr lang="Microsoft YaHei" altLang="Microsoft YaHei" sz="1500" dirty="0"/>
                    </a:p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r" rtl="0" eaLnBrk="0">
                        <a:lnSpc>
                          <a:spcPct val="89000"/>
                        </a:lnSpc>
                        <a:spcBef>
                          <a:spcPts val="362"/>
                        </a:spcBef>
                        <a:tabLst/>
                      </a:pP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内置轨迹模型实现轨迹</a:t>
                      </a:r>
                      <a:r>
                        <a:rPr sz="12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的存储。</a:t>
                      </a:r>
                      <a:endParaRPr lang="Microsoft YaHei" altLang="Microsoft YaHei" sz="1200" dirty="0"/>
                    </a:p>
                    <a:p>
                      <a:pPr marL="297815" algn="l" rtl="0" eaLnBrk="0">
                        <a:lnSpc>
                          <a:spcPct val="164000"/>
                        </a:lnSpc>
                        <a:spcBef>
                          <a:spcPts val="34"/>
                        </a:spcBef>
                        <a:tabLst/>
                      </a:pP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通过轨迹构造、轨迹压缩、轨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迹判断实现对轨迹数据的管</a:t>
                      </a:r>
                      <a:r>
                        <a:rPr sz="12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理。</a:t>
                      </a:r>
                      <a:r>
                        <a:rPr sz="12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支持路径分析、路径规划。</a:t>
                      </a:r>
                      <a:r>
                        <a:rPr sz="1200" kern="0" spc="-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持空间拓扑。</a:t>
                      </a:r>
                      <a:endParaRPr lang="Microsoft YaHei" altLang="Microsoft YaHei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74" name="textbox 474"/>
          <p:cNvSpPr/>
          <p:nvPr/>
        </p:nvSpPr>
        <p:spPr>
          <a:xfrm>
            <a:off x="664057" y="473405"/>
            <a:ext cx="10918825" cy="1114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2413000" algn="l" rtl="0" eaLnBrk="0">
              <a:lnSpc>
                <a:spcPct val="94000"/>
              </a:lnSpc>
              <a:tabLst>
                <a:tab pos="3289300" algn="l"/>
                <a:tab pos="8478519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TS</a:t>
            </a: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22.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40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3000"/>
              </a:lnSpc>
              <a:spcBef>
                <a:spcPts val="451"/>
              </a:spcBef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UDB-TS是九有技术推出的</a:t>
            </a:r>
            <a:r>
              <a:rPr sz="1500" b="1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时空数据库产品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1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它是由UDB-TX GIS版的基础上迭代发展而来</a:t>
            </a:r>
            <a:r>
              <a:rPr sz="1500" kern="0" spc="-23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-1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，支持矢量数据、栅格数据、轨迹数</a:t>
            </a:r>
            <a:endParaRPr lang="Microsoft YaHei" altLang="Microsoft YaHei" sz="1500" dirty="0"/>
          </a:p>
          <a:p>
            <a:pPr marL="12700" algn="l" rtl="0" eaLnBrk="0">
              <a:lnSpc>
                <a:spcPts val="2339"/>
              </a:lnSpc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据、点云数据的存储</a:t>
            </a:r>
            <a:r>
              <a:rPr sz="1500" kern="0" spc="-1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和处理。</a:t>
            </a:r>
            <a:endParaRPr lang="Microsoft YaHei" altLang="Microsoft YaHei" sz="1500" dirty="0"/>
          </a:p>
        </p:txBody>
      </p:sp>
      <p:sp>
        <p:nvSpPr>
          <p:cNvPr id="476" name="textbox 476"/>
          <p:cNvSpPr/>
          <p:nvPr/>
        </p:nvSpPr>
        <p:spPr>
          <a:xfrm>
            <a:off x="9161003" y="2542650"/>
            <a:ext cx="2472054" cy="3013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276350" algn="l" rtl="0" eaLnBrk="0">
              <a:lnSpc>
                <a:spcPct val="86000"/>
              </a:lnSpc>
              <a:tabLst/>
            </a:pPr>
            <a:r>
              <a:rPr sz="3200" kern="0" spc="-2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Microsoft YaHei" altLang="Microsoft YaHei" sz="3200" dirty="0"/>
          </a:p>
          <a:p>
            <a:pPr marL="12700" algn="l" rtl="0" eaLnBrk="0">
              <a:lnSpc>
                <a:spcPct val="92000"/>
              </a:lnSpc>
              <a:spcBef>
                <a:spcPts val="1437"/>
              </a:spcBef>
              <a:tabLst/>
            </a:pPr>
            <a:r>
              <a:rPr sz="1500" kern="0" spc="9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支持点云数据的存储和管理</a:t>
            </a:r>
            <a:endParaRPr lang="Microsoft YaHei" altLang="Microsoft YaHei" sz="15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marL="19050" algn="l" rtl="0" eaLnBrk="0">
              <a:lnSpc>
                <a:spcPts val="1671"/>
              </a:lnSpc>
              <a:spcBef>
                <a:spcPts val="369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提供对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DAR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点云的支持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</a:t>
            </a:r>
            <a:endParaRPr lang="Microsoft YaHei" altLang="Microsoft YaHei" sz="1200" dirty="0"/>
          </a:p>
          <a:p>
            <a:pPr marL="18415" algn="l" rtl="0" eaLnBrk="0">
              <a:lnSpc>
                <a:spcPct val="161000"/>
              </a:lnSpc>
              <a:spcBef>
                <a:spcPts val="56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对点云数据的存储。</a:t>
            </a:r>
            <a:r>
              <a:rPr sz="12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包含点云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型、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patch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类型、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支持空间属性、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附加属性。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支持自定义点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云格式。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包含相应的索引和操作符接口。</a:t>
            </a:r>
            <a:endParaRPr lang="Microsoft YaHei" altLang="Microsoft YaHei" sz="1200" dirty="0"/>
          </a:p>
          <a:p>
            <a:pPr marL="36830" algn="l" rtl="0" eaLnBrk="0">
              <a:lnSpc>
                <a:spcPts val="1671"/>
              </a:lnSpc>
              <a:spcBef>
                <a:spcPts val="699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自动压缩存储(二进制)。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支持高</a:t>
            </a:r>
            <a:endParaRPr lang="Microsoft YaHei" altLang="Microsoft YaHei" sz="1200" dirty="0"/>
          </a:p>
          <a:p>
            <a:pPr marL="17779" algn="l" rtl="0" eaLnBrk="0">
              <a:lnSpc>
                <a:spcPts val="2188"/>
              </a:lnSpc>
              <a:tabLst/>
            </a:pP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效写入、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查询。</a:t>
            </a:r>
            <a:endParaRPr lang="Microsoft YaHei" altLang="Microsoft YaHei" sz="1200" dirty="0"/>
          </a:p>
        </p:txBody>
      </p:sp>
      <p:sp>
        <p:nvSpPr>
          <p:cNvPr id="478" name="textbox 478"/>
          <p:cNvSpPr/>
          <p:nvPr/>
        </p:nvSpPr>
        <p:spPr>
          <a:xfrm>
            <a:off x="658989" y="2080370"/>
            <a:ext cx="2369185" cy="30283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04139" algn="l" rtl="0" eaLnBrk="0">
              <a:lnSpc>
                <a:spcPct val="86000"/>
              </a:lnSpc>
              <a:tabLst/>
            </a:pPr>
            <a:r>
              <a:rPr sz="3200" kern="0" spc="-3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Microsoft YaHei" altLang="Microsoft YaHei" sz="3200" dirty="0"/>
          </a:p>
          <a:p>
            <a:pPr marL="12700" algn="l" rtl="0" eaLnBrk="0">
              <a:lnSpc>
                <a:spcPct val="91000"/>
              </a:lnSpc>
              <a:spcBef>
                <a:spcPts val="1454"/>
              </a:spcBef>
              <a:tabLst/>
            </a:pPr>
            <a:r>
              <a:rPr sz="1500" kern="0" spc="9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支持存储和管理空间数据</a:t>
            </a:r>
            <a:endParaRPr lang="Microsoft YaHei" altLang="Microsoft YaHei" sz="15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marL="82550" algn="l" rtl="0" eaLnBrk="0">
              <a:lnSpc>
                <a:spcPct val="89000"/>
              </a:lnSpc>
              <a:spcBef>
                <a:spcPts val="365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支持所有的空间数据类型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，包</a:t>
            </a:r>
            <a:endParaRPr lang="Microsoft YaHei" altLang="Microsoft YaHei" sz="1200" dirty="0"/>
          </a:p>
          <a:p>
            <a:pPr marL="81280" algn="l" rtl="0" eaLnBrk="0">
              <a:lnSpc>
                <a:spcPct val="163000"/>
              </a:lnSpc>
              <a:spcBef>
                <a:spcPts val="72"/>
              </a:spcBef>
              <a:tabLst/>
            </a:pP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括:点、线、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多边形、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多点、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线、</a:t>
            </a:r>
            <a:r>
              <a:rPr sz="12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多多边形和集合对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象集等。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支持所有的对象表达方法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WKT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WKB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支持所有的数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据存取和构造方法、</a:t>
            </a:r>
            <a:r>
              <a:rPr sz="12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空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间分析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函数、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空间操作符。</a:t>
            </a:r>
            <a:endParaRPr lang="Microsoft YaHei" altLang="Microsoft YaHei" sz="1200" dirty="0"/>
          </a:p>
        </p:txBody>
      </p:sp>
      <p:sp>
        <p:nvSpPr>
          <p:cNvPr id="480" name="textbox 480"/>
          <p:cNvSpPr/>
          <p:nvPr/>
        </p:nvSpPr>
        <p:spPr>
          <a:xfrm>
            <a:off x="5584113" y="1709534"/>
            <a:ext cx="929005" cy="26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kern="0" spc="7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产品特性</a:t>
            </a:r>
            <a:endParaRPr lang="Microsoft YaHei" altLang="Microsoft YaHei" sz="1700" dirty="0"/>
          </a:p>
        </p:txBody>
      </p:sp>
      <p:sp>
        <p:nvSpPr>
          <p:cNvPr id="482" name="textbox 482"/>
          <p:cNvSpPr/>
          <p:nvPr/>
        </p:nvSpPr>
        <p:spPr>
          <a:xfrm>
            <a:off x="7801446" y="1877805"/>
            <a:ext cx="499744" cy="443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3200" kern="0" spc="-2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Microsoft YaHei" altLang="Microsoft YaHei" sz="3200" dirty="0"/>
          </a:p>
        </p:txBody>
      </p:sp>
      <p:sp>
        <p:nvSpPr>
          <p:cNvPr id="484" name="rect"/>
          <p:cNvSpPr/>
          <p:nvPr/>
        </p:nvSpPr>
        <p:spPr>
          <a:xfrm>
            <a:off x="8878569" y="3023870"/>
            <a:ext cx="7620" cy="3149993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6" name="rect"/>
          <p:cNvSpPr/>
          <p:nvPr/>
        </p:nvSpPr>
        <p:spPr>
          <a:xfrm>
            <a:off x="3130550" y="3023870"/>
            <a:ext cx="7620" cy="3149993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8" name="rect"/>
          <p:cNvSpPr/>
          <p:nvPr/>
        </p:nvSpPr>
        <p:spPr>
          <a:xfrm>
            <a:off x="396875" y="3011805"/>
            <a:ext cx="7619" cy="3149993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0" name="path"/>
          <p:cNvSpPr/>
          <p:nvPr/>
        </p:nvSpPr>
        <p:spPr>
          <a:xfrm>
            <a:off x="1836420" y="1737995"/>
            <a:ext cx="150494" cy="149860"/>
          </a:xfrm>
          <a:custGeom>
            <a:avLst/>
            <a:gdLst/>
            <a:ahLst/>
            <a:cxnLst/>
            <a:rect l="0" t="0" r="0" b="0"/>
            <a:pathLst>
              <a:path w="236" h="236">
                <a:moveTo>
                  <a:pt x="0" y="118"/>
                </a:moveTo>
                <a:cubicBezTo>
                  <a:pt x="1" y="52"/>
                  <a:pt x="53" y="0"/>
                  <a:pt x="118" y="0"/>
                </a:cubicBezTo>
                <a:cubicBezTo>
                  <a:pt x="184" y="0"/>
                  <a:pt x="236" y="52"/>
                  <a:pt x="236" y="117"/>
                </a:cubicBezTo>
                <a:cubicBezTo>
                  <a:pt x="236" y="183"/>
                  <a:pt x="184" y="236"/>
                  <a:pt x="118" y="236"/>
                </a:cubicBezTo>
                <a:cubicBezTo>
                  <a:pt x="53" y="236"/>
                  <a:pt x="1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2" name="path"/>
          <p:cNvSpPr/>
          <p:nvPr/>
        </p:nvSpPr>
        <p:spPr>
          <a:xfrm>
            <a:off x="7920227" y="1298575"/>
            <a:ext cx="149987" cy="149859"/>
          </a:xfrm>
          <a:custGeom>
            <a:avLst/>
            <a:gdLst/>
            <a:ahLst/>
            <a:cxnLst/>
            <a:rect l="0" t="0" r="0" b="0"/>
            <a:pathLst>
              <a:path w="236" h="235">
                <a:moveTo>
                  <a:pt x="0" y="117"/>
                </a:moveTo>
                <a:cubicBezTo>
                  <a:pt x="0" y="52"/>
                  <a:pt x="53" y="0"/>
                  <a:pt x="118" y="0"/>
                </a:cubicBezTo>
                <a:cubicBezTo>
                  <a:pt x="183" y="0"/>
                  <a:pt x="236" y="52"/>
                  <a:pt x="236" y="117"/>
                </a:cubicBezTo>
                <a:cubicBezTo>
                  <a:pt x="236" y="183"/>
                  <a:pt x="183" y="235"/>
                  <a:pt x="118" y="235"/>
                </a:cubicBezTo>
                <a:cubicBezTo>
                  <a:pt x="53" y="235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4" name="path"/>
          <p:cNvSpPr/>
          <p:nvPr/>
        </p:nvSpPr>
        <p:spPr>
          <a:xfrm>
            <a:off x="10660380" y="1772284"/>
            <a:ext cx="149859" cy="149860"/>
          </a:xfrm>
          <a:custGeom>
            <a:avLst/>
            <a:gdLst/>
            <a:ahLst/>
            <a:cxnLst/>
            <a:rect l="0" t="0" r="0" b="0"/>
            <a:pathLst>
              <a:path w="235" h="236">
                <a:moveTo>
                  <a:pt x="0" y="117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8"/>
                </a:cubicBezTo>
                <a:cubicBezTo>
                  <a:pt x="235" y="183"/>
                  <a:pt x="183" y="236"/>
                  <a:pt x="117" y="236"/>
                </a:cubicBezTo>
                <a:cubicBezTo>
                  <a:pt x="52" y="236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6" name="path"/>
          <p:cNvSpPr/>
          <p:nvPr/>
        </p:nvSpPr>
        <p:spPr>
          <a:xfrm>
            <a:off x="4913058" y="2421255"/>
            <a:ext cx="149796" cy="149859"/>
          </a:xfrm>
          <a:custGeom>
            <a:avLst/>
            <a:gdLst/>
            <a:ahLst/>
            <a:cxnLst/>
            <a:rect l="0" t="0" r="0" b="0"/>
            <a:pathLst>
              <a:path w="235" h="235">
                <a:moveTo>
                  <a:pt x="0" y="118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7"/>
                </a:cubicBezTo>
                <a:cubicBezTo>
                  <a:pt x="235" y="183"/>
                  <a:pt x="183" y="235"/>
                  <a:pt x="117" y="235"/>
                </a:cubicBezTo>
                <a:cubicBezTo>
                  <a:pt x="52" y="235"/>
                  <a:pt x="0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4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00" name="picture 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82856" cy="68580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 rot="21600000">
            <a:off x="3130295" y="2328519"/>
            <a:ext cx="5939066" cy="3673475"/>
            <a:chOff x="0" y="0"/>
            <a:chExt cx="5939066" cy="3673475"/>
          </a:xfrm>
        </p:grpSpPr>
        <p:pic>
          <p:nvPicPr>
            <p:cNvPr id="502" name="picture 5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8217" y="0"/>
              <a:ext cx="5869432" cy="3673475"/>
            </a:xfrm>
            <a:prstGeom prst="rect">
              <a:avLst/>
            </a:prstGeom>
          </p:spPr>
        </p:pic>
        <p:sp>
          <p:nvSpPr>
            <p:cNvPr id="504" name="path"/>
            <p:cNvSpPr/>
            <p:nvPr/>
          </p:nvSpPr>
          <p:spPr>
            <a:xfrm>
              <a:off x="38100" y="98425"/>
              <a:ext cx="992733" cy="992187"/>
            </a:xfrm>
            <a:custGeom>
              <a:avLst/>
              <a:gdLst/>
              <a:ahLst/>
              <a:cxnLst/>
              <a:rect l="0" t="0" r="0" b="0"/>
              <a:pathLst>
                <a:path w="1563" h="1562">
                  <a:moveTo>
                    <a:pt x="0" y="781"/>
                  </a:moveTo>
                  <a:cubicBezTo>
                    <a:pt x="0" y="349"/>
                    <a:pt x="350" y="0"/>
                    <a:pt x="781" y="0"/>
                  </a:cubicBezTo>
                  <a:cubicBezTo>
                    <a:pt x="1213" y="0"/>
                    <a:pt x="1563" y="349"/>
                    <a:pt x="1563" y="781"/>
                  </a:cubicBezTo>
                  <a:cubicBezTo>
                    <a:pt x="1563" y="1212"/>
                    <a:pt x="1213" y="1562"/>
                    <a:pt x="781" y="1562"/>
                  </a:cubicBezTo>
                  <a:cubicBezTo>
                    <a:pt x="350" y="1562"/>
                    <a:pt x="0" y="1212"/>
                    <a:pt x="0" y="781"/>
                  </a:cubicBezTo>
                </a:path>
              </a:pathLst>
            </a:custGeom>
            <a:solidFill>
              <a:srgbClr val="477AB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6" name="path"/>
            <p:cNvSpPr/>
            <p:nvPr/>
          </p:nvSpPr>
          <p:spPr>
            <a:xfrm>
              <a:off x="4945036" y="2406650"/>
              <a:ext cx="994029" cy="993775"/>
            </a:xfrm>
            <a:custGeom>
              <a:avLst/>
              <a:gdLst/>
              <a:ahLst/>
              <a:cxnLst/>
              <a:rect l="0" t="0" r="0" b="0"/>
              <a:pathLst>
                <a:path w="1565" h="1565">
                  <a:moveTo>
                    <a:pt x="0" y="782"/>
                  </a:moveTo>
                  <a:cubicBezTo>
                    <a:pt x="0" y="350"/>
                    <a:pt x="350" y="0"/>
                    <a:pt x="782" y="0"/>
                  </a:cubicBezTo>
                  <a:cubicBezTo>
                    <a:pt x="1214" y="0"/>
                    <a:pt x="1565" y="350"/>
                    <a:pt x="1565" y="782"/>
                  </a:cubicBezTo>
                  <a:cubicBezTo>
                    <a:pt x="1565" y="1214"/>
                    <a:pt x="1214" y="1565"/>
                    <a:pt x="782" y="1565"/>
                  </a:cubicBezTo>
                  <a:cubicBezTo>
                    <a:pt x="350" y="1565"/>
                    <a:pt x="0" y="1214"/>
                    <a:pt x="0" y="782"/>
                  </a:cubicBezTo>
                </a:path>
              </a:pathLst>
            </a:custGeom>
            <a:solidFill>
              <a:srgbClr val="477AB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08" name="textbox 508"/>
            <p:cNvSpPr/>
            <p:nvPr/>
          </p:nvSpPr>
          <p:spPr>
            <a:xfrm>
              <a:off x="305981" y="320078"/>
              <a:ext cx="5377179" cy="30626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476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3000"/>
                </a:lnSpc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交通</a:t>
              </a:r>
              <a:endParaRPr lang="Microsoft YaHei" altLang="Microsoft YaHei" sz="1700" dirty="0"/>
            </a:p>
            <a:p>
              <a:pPr marL="12700" algn="l" rtl="0" eaLnBrk="0">
                <a:lnSpc>
                  <a:spcPts val="2579"/>
                </a:lnSpc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运输</a:t>
              </a:r>
              <a:endParaRPr lang="Microsoft YaHei" altLang="Microsoft YaHei" sz="1700" dirty="0"/>
            </a:p>
            <a:p>
              <a:pPr algn="l" rtl="0" eaLnBrk="0">
                <a:lnSpc>
                  <a:spcPct val="134000"/>
                </a:lnSpc>
                <a:tabLst/>
              </a:pPr>
              <a:endParaRPr lang="Arial" altLang="Arial" sz="1000" dirty="0"/>
            </a:p>
            <a:p>
              <a:pPr marL="2347595" algn="l" rtl="0" eaLnBrk="0">
                <a:lnSpc>
                  <a:spcPct val="81000"/>
                </a:lnSpc>
                <a:spcBef>
                  <a:spcPts val="701"/>
                </a:spcBef>
                <a:tabLst/>
              </a:pPr>
              <a:r>
                <a:rPr sz="2300" kern="0" spc="1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典型</a:t>
              </a:r>
              <a:endParaRPr lang="Microsoft YaHei" altLang="Microsoft YaHei" sz="2300" dirty="0"/>
            </a:p>
            <a:p>
              <a:pPr marL="2343785" algn="l" rtl="0" eaLnBrk="0">
                <a:lnSpc>
                  <a:spcPts val="3438"/>
                </a:lnSpc>
                <a:tabLst/>
              </a:pPr>
              <a:r>
                <a:rPr sz="2300" kern="0" spc="3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适用</a:t>
              </a:r>
              <a:endParaRPr lang="Microsoft YaHei" altLang="Microsoft YaHei" sz="2300" dirty="0"/>
            </a:p>
            <a:p>
              <a:pPr marL="2341245" algn="l" rtl="0" eaLnBrk="0">
                <a:lnSpc>
                  <a:spcPct val="90000"/>
                </a:lnSpc>
                <a:spcBef>
                  <a:spcPts val="1205"/>
                </a:spcBef>
                <a:tabLst/>
              </a:pPr>
              <a:r>
                <a:rPr sz="2300" kern="0" spc="4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场景</a:t>
              </a:r>
              <a:endParaRPr lang="Microsoft YaHei" altLang="Microsoft YaHei" sz="2300" dirty="0"/>
            </a:p>
            <a:p>
              <a:pPr algn="r" rtl="0" eaLnBrk="0">
                <a:lnSpc>
                  <a:spcPct val="92000"/>
                </a:lnSpc>
                <a:spcBef>
                  <a:spcPts val="936"/>
                </a:spcBef>
                <a:tabLst/>
              </a:pPr>
              <a:r>
                <a:rPr sz="17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物流</a:t>
              </a:r>
              <a:endParaRPr lang="Microsoft YaHei" altLang="Microsoft YaHei" sz="1700" dirty="0"/>
            </a:p>
            <a:p>
              <a:pPr algn="r" rtl="0" eaLnBrk="0">
                <a:lnSpc>
                  <a:spcPct val="92000"/>
                </a:lnSpc>
                <a:spcBef>
                  <a:spcPts val="715"/>
                </a:spcBef>
                <a:tabLst/>
              </a:pPr>
              <a:r>
                <a:rPr sz="17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供应</a:t>
              </a:r>
              <a:endParaRPr lang="Microsoft YaHei" altLang="Microsoft YaHei" sz="1700" dirty="0"/>
            </a:p>
            <a:p>
              <a:pPr algn="l" rtl="0" eaLnBrk="0">
                <a:lnSpc>
                  <a:spcPct val="115000"/>
                </a:lnSpc>
                <a:tabLst/>
              </a:pPr>
              <a:endParaRPr lang="Arial" altLang="Arial" sz="500" dirty="0"/>
            </a:p>
            <a:p>
              <a:pPr marL="5031104" algn="l" rtl="0" eaLnBrk="0">
                <a:lnSpc>
                  <a:spcPct val="92000"/>
                </a:lnSpc>
                <a:spcBef>
                  <a:spcPts val="1"/>
                </a:spcBef>
                <a:tabLst/>
              </a:pPr>
              <a:r>
                <a:rPr sz="1700" kern="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链</a:t>
              </a:r>
              <a:endParaRPr lang="Microsoft YaHei" altLang="Microsoft YaHei" sz="1700" dirty="0"/>
            </a:p>
          </p:txBody>
        </p:sp>
        <p:sp>
          <p:nvSpPr>
            <p:cNvPr id="510" name="path"/>
            <p:cNvSpPr/>
            <p:nvPr/>
          </p:nvSpPr>
          <p:spPr>
            <a:xfrm>
              <a:off x="0" y="2400300"/>
              <a:ext cx="994308" cy="993775"/>
            </a:xfrm>
            <a:custGeom>
              <a:avLst/>
              <a:gdLst/>
              <a:ahLst/>
              <a:cxnLst/>
              <a:rect l="0" t="0" r="0" b="0"/>
              <a:pathLst>
                <a:path w="1565" h="1565">
                  <a:moveTo>
                    <a:pt x="0" y="782"/>
                  </a:moveTo>
                  <a:cubicBezTo>
                    <a:pt x="0" y="350"/>
                    <a:pt x="350" y="0"/>
                    <a:pt x="783" y="0"/>
                  </a:cubicBezTo>
                  <a:cubicBezTo>
                    <a:pt x="1215" y="0"/>
                    <a:pt x="1565" y="350"/>
                    <a:pt x="1565" y="782"/>
                  </a:cubicBezTo>
                  <a:cubicBezTo>
                    <a:pt x="1565" y="1214"/>
                    <a:pt x="1215" y="1565"/>
                    <a:pt x="783" y="1565"/>
                  </a:cubicBezTo>
                  <a:cubicBezTo>
                    <a:pt x="350" y="1565"/>
                    <a:pt x="0" y="1214"/>
                    <a:pt x="0" y="782"/>
                  </a:cubicBez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512" name="picture 5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4374972" y="890359"/>
              <a:ext cx="577722" cy="292251"/>
            </a:xfrm>
            <a:prstGeom prst="rect">
              <a:avLst/>
            </a:prstGeom>
          </p:spPr>
        </p:pic>
        <p:sp>
          <p:nvSpPr>
            <p:cNvPr id="514" name="path"/>
            <p:cNvSpPr/>
            <p:nvPr/>
          </p:nvSpPr>
          <p:spPr>
            <a:xfrm>
              <a:off x="4895088" y="114300"/>
              <a:ext cx="993164" cy="993775"/>
            </a:xfrm>
            <a:custGeom>
              <a:avLst/>
              <a:gdLst/>
              <a:ahLst/>
              <a:cxnLst/>
              <a:rect l="0" t="0" r="0" b="0"/>
              <a:pathLst>
                <a:path w="1564" h="1565">
                  <a:moveTo>
                    <a:pt x="0" y="782"/>
                  </a:moveTo>
                  <a:cubicBezTo>
                    <a:pt x="1" y="350"/>
                    <a:pt x="351" y="0"/>
                    <a:pt x="782" y="0"/>
                  </a:cubicBezTo>
                  <a:cubicBezTo>
                    <a:pt x="1214" y="0"/>
                    <a:pt x="1564" y="350"/>
                    <a:pt x="1564" y="782"/>
                  </a:cubicBezTo>
                  <a:cubicBezTo>
                    <a:pt x="1564" y="1214"/>
                    <a:pt x="1214" y="1565"/>
                    <a:pt x="782" y="1565"/>
                  </a:cubicBezTo>
                  <a:cubicBezTo>
                    <a:pt x="351" y="1565"/>
                    <a:pt x="1" y="1214"/>
                    <a:pt x="0" y="782"/>
                  </a:cubicBez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516" name="picture 5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4355922" y="2242807"/>
              <a:ext cx="597395" cy="330453"/>
            </a:xfrm>
            <a:prstGeom prst="rect">
              <a:avLst/>
            </a:prstGeom>
          </p:spPr>
        </p:pic>
        <p:pic>
          <p:nvPicPr>
            <p:cNvPr id="518" name="picture 5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1016203" y="2255507"/>
              <a:ext cx="597395" cy="330453"/>
            </a:xfrm>
            <a:prstGeom prst="rect">
              <a:avLst/>
            </a:prstGeom>
          </p:spPr>
        </p:pic>
        <p:pic>
          <p:nvPicPr>
            <p:cNvPr id="520" name="picture 5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1016825" y="890359"/>
              <a:ext cx="577710" cy="292251"/>
            </a:xfrm>
            <a:prstGeom prst="rect">
              <a:avLst/>
            </a:prstGeom>
          </p:spPr>
        </p:pic>
      </p:grpSp>
      <p:sp>
        <p:nvSpPr>
          <p:cNvPr id="522" name="textbox 522"/>
          <p:cNvSpPr/>
          <p:nvPr/>
        </p:nvSpPr>
        <p:spPr>
          <a:xfrm>
            <a:off x="736022" y="432130"/>
            <a:ext cx="10894694" cy="1216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2341245" algn="l" rtl="0" eaLnBrk="0">
              <a:lnSpc>
                <a:spcPct val="94000"/>
              </a:lnSpc>
              <a:tabLst>
                <a:tab pos="3216910" algn="l"/>
                <a:tab pos="8406765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子产品介绍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TS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22.4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86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8000"/>
              </a:lnSpc>
              <a:spcBef>
                <a:spcPts val="458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时空数据是指带有时空坐标或时间戳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的数据。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</a:t>
            </a:r>
            <a:r>
              <a:rPr sz="1500" b="1" kern="0" spc="9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时空数据库产品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专门用于存储和管理时空数据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，实现对时空</a:t>
            </a:r>
            <a:endParaRPr lang="Microsoft YaHei" altLang="Microsoft YaHei" sz="1500" dirty="0"/>
          </a:p>
          <a:p>
            <a:pPr marL="12700" algn="l" rtl="0" eaLnBrk="0">
              <a:lnSpc>
                <a:spcPts val="2495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数据的有效管理和处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1500" kern="0" spc="8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</p:txBody>
      </p:sp>
      <p:sp>
        <p:nvSpPr>
          <p:cNvPr id="524" name="textbox 524"/>
          <p:cNvSpPr/>
          <p:nvPr/>
        </p:nvSpPr>
        <p:spPr>
          <a:xfrm>
            <a:off x="854739" y="2588824"/>
            <a:ext cx="1973579" cy="1043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41"/>
              </a:lnSpc>
              <a:tabLst/>
            </a:pPr>
            <a:endParaRPr lang="Arial" altLang="Arial" sz="100" dirty="0"/>
          </a:p>
          <a:p>
            <a:pPr marL="22225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时空数据库可以应用于公</a:t>
            </a:r>
            <a:endParaRPr lang="Microsoft YaHei" altLang="Microsoft YaHei" sz="1400" dirty="0"/>
          </a:p>
          <a:p>
            <a:pPr marL="12700" indent="1905" algn="l" rtl="0" eaLnBrk="0">
              <a:lnSpc>
                <a:spcPct val="132000"/>
              </a:lnSpc>
              <a:spcBef>
                <a:spcPts val="33"/>
              </a:spcBef>
              <a:tabLst/>
            </a:pP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路</a:t>
            </a:r>
            <a:r>
              <a:rPr sz="14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、铁路</a:t>
            </a:r>
            <a:r>
              <a:rPr sz="14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、港口</a:t>
            </a:r>
            <a:r>
              <a:rPr sz="14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、航空等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交通运输领域的时空分析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和智能调度。</a:t>
            </a:r>
            <a:endParaRPr lang="Microsoft YaHei" altLang="Microsoft YaHei" sz="1400" dirty="0"/>
          </a:p>
        </p:txBody>
      </p:sp>
      <p:sp>
        <p:nvSpPr>
          <p:cNvPr id="526" name="textbox 526"/>
          <p:cNvSpPr/>
          <p:nvPr/>
        </p:nvSpPr>
        <p:spPr>
          <a:xfrm>
            <a:off x="9326657" y="2558880"/>
            <a:ext cx="1972945" cy="10420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224"/>
              </a:lnSpc>
              <a:tabLst/>
            </a:pPr>
            <a:endParaRPr lang="Arial" altLang="Arial" sz="100" dirty="0"/>
          </a:p>
          <a:p>
            <a:pPr marL="21590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时空数据库是地理信息系</a:t>
            </a:r>
            <a:endParaRPr lang="Microsoft YaHei" altLang="Microsoft YaHei" sz="1400" dirty="0"/>
          </a:p>
          <a:p>
            <a:pPr marL="12700" indent="2540" algn="l" rtl="0" eaLnBrk="0">
              <a:lnSpc>
                <a:spcPct val="132000"/>
              </a:lnSpc>
              <a:spcBef>
                <a:spcPts val="18"/>
              </a:spcBef>
              <a:tabLst/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统的基础平台</a:t>
            </a:r>
            <a:r>
              <a:rPr sz="14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，可以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GIS软件的时空分析和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视化。</a:t>
            </a:r>
            <a:endParaRPr lang="Microsoft YaHei" altLang="Microsoft YaHei" sz="1400" dirty="0"/>
          </a:p>
        </p:txBody>
      </p:sp>
      <p:sp>
        <p:nvSpPr>
          <p:cNvPr id="528" name="textbox 528"/>
          <p:cNvSpPr/>
          <p:nvPr/>
        </p:nvSpPr>
        <p:spPr>
          <a:xfrm>
            <a:off x="826716" y="4651520"/>
            <a:ext cx="1972310" cy="765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13"/>
              </a:lnSpc>
              <a:tabLst/>
            </a:pPr>
            <a:endParaRPr lang="Arial" altLang="Arial" sz="100" dirty="0"/>
          </a:p>
          <a:p>
            <a:pPr marL="20954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时空数据库可以应用于交</a:t>
            </a:r>
            <a:endParaRPr lang="Microsoft YaHei" altLang="Microsoft YaHei" sz="1400" dirty="0"/>
          </a:p>
          <a:p>
            <a:pPr marL="12700" indent="-635" algn="l" rtl="0" eaLnBrk="0">
              <a:lnSpc>
                <a:spcPct val="134000"/>
              </a:lnSpc>
              <a:spcBef>
                <a:spcPts val="1"/>
              </a:spcBef>
              <a:tabLst/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通规划</a:t>
            </a:r>
            <a:r>
              <a:rPr sz="14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、城市规划</a:t>
            </a:r>
            <a:r>
              <a:rPr sz="14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公共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服务等领域。</a:t>
            </a:r>
            <a:endParaRPr lang="Microsoft YaHei" altLang="Microsoft YaHei" sz="1400" dirty="0"/>
          </a:p>
        </p:txBody>
      </p:sp>
      <p:sp>
        <p:nvSpPr>
          <p:cNvPr id="530" name="textbox 530"/>
          <p:cNvSpPr/>
          <p:nvPr/>
        </p:nvSpPr>
        <p:spPr>
          <a:xfrm>
            <a:off x="9351929" y="5007120"/>
            <a:ext cx="2131060" cy="471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370"/>
              </a:lnSpc>
              <a:tabLst/>
            </a:pPr>
            <a:endParaRPr lang="Arial" altLang="Arial" sz="100" dirty="0"/>
          </a:p>
          <a:p>
            <a:pPr marL="22225" algn="l" rtl="0" eaLnBrk="0">
              <a:lnSpc>
                <a:spcPct val="79000"/>
              </a:lnSpc>
              <a:tabLst/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时空数据库可以应用于物</a:t>
            </a:r>
            <a:endParaRPr lang="Microsoft YaHei" altLang="Microsoft YaHei" sz="1400" dirty="0"/>
          </a:p>
          <a:p>
            <a:pPr algn="r" rtl="0" eaLnBrk="0">
              <a:lnSpc>
                <a:spcPts val="2185"/>
              </a:lnSpc>
              <a:tabLst/>
            </a:pP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、零售及供应链等领域。</a:t>
            </a:r>
            <a:endParaRPr lang="Microsoft YaHei" altLang="Microsoft YaHei" sz="1400" dirty="0"/>
          </a:p>
        </p:txBody>
      </p:sp>
      <p:sp>
        <p:nvSpPr>
          <p:cNvPr id="532" name="textbox 532"/>
          <p:cNvSpPr/>
          <p:nvPr/>
        </p:nvSpPr>
        <p:spPr>
          <a:xfrm>
            <a:off x="3397885" y="4950205"/>
            <a:ext cx="471169" cy="568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9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城市</a:t>
            </a:r>
            <a:endParaRPr lang="Microsoft YaHei" altLang="Microsoft YaHei" sz="1700" dirty="0"/>
          </a:p>
          <a:p>
            <a:pPr marL="12700" algn="l" rtl="0" eaLnBrk="0">
              <a:lnSpc>
                <a:spcPts val="2580"/>
              </a:lnSpc>
              <a:tabLst/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治理</a:t>
            </a:r>
            <a:endParaRPr lang="Microsoft YaHei" altLang="Microsoft YaHei" sz="1700" dirty="0"/>
          </a:p>
        </p:txBody>
      </p:sp>
      <p:sp>
        <p:nvSpPr>
          <p:cNvPr id="534" name="textbox 534"/>
          <p:cNvSpPr/>
          <p:nvPr/>
        </p:nvSpPr>
        <p:spPr>
          <a:xfrm>
            <a:off x="8292096" y="2667406"/>
            <a:ext cx="471169" cy="565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468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79000"/>
              </a:lnSpc>
              <a:tabLst/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地理</a:t>
            </a:r>
            <a:endParaRPr lang="Microsoft YaHei" altLang="Microsoft YaHei" sz="1700" dirty="0"/>
          </a:p>
          <a:p>
            <a:pPr marL="12700" algn="l" rtl="0" eaLnBrk="0">
              <a:lnSpc>
                <a:spcPts val="2644"/>
              </a:lnSpc>
              <a:tabLst/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信息</a:t>
            </a:r>
            <a:endParaRPr lang="Microsoft YaHei" altLang="Microsoft YaHei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5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40" name="table 540"/>
          <p:cNvGraphicFramePr>
            <a:graphicFrameLocks noGrp="1"/>
          </p:cNvGraphicFramePr>
          <p:nvPr/>
        </p:nvGraphicFramePr>
        <p:xfrm>
          <a:off x="3299657" y="2421255"/>
          <a:ext cx="5586094" cy="3753484"/>
        </p:xfrm>
        <a:graphic>
          <a:graphicData uri="http://schemas.openxmlformats.org/drawingml/2006/table">
            <a:tbl>
              <a:tblPr/>
              <a:tblGrid>
                <a:gridCol w="2741929"/>
                <a:gridCol w="2844164"/>
              </a:tblGrid>
              <a:tr h="3753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57809" algn="l" rtl="0" eaLnBrk="0">
                        <a:lnSpc>
                          <a:spcPct val="8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3200" b="1" kern="0" spc="-80" dirty="0">
                          <a:ln w="11641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02</a:t>
                      </a:r>
                      <a:endParaRPr lang="Microsoft YaHei" altLang="Microsoft YaHei" sz="3200" dirty="0"/>
                    </a:p>
                    <a:p>
                      <a:pPr marL="2540" algn="l" rtl="0" eaLnBrk="0">
                        <a:lnSpc>
                          <a:spcPct val="91000"/>
                        </a:lnSpc>
                        <a:spcBef>
                          <a:spcPts val="1437"/>
                        </a:spcBef>
                        <a:tabLst/>
                      </a:pPr>
                      <a:r>
                        <a:rPr sz="1500" b="1" kern="0" spc="8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支持多协议访问对象数据，</a:t>
                      </a:r>
                      <a:r>
                        <a:rPr sz="1500" b="1" kern="0" spc="-250" dirty="0"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b="1" kern="0" spc="8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兼</a:t>
                      </a:r>
                      <a:endParaRPr lang="Microsoft YaHei" altLang="Microsoft YaHei" sz="1500" dirty="0"/>
                    </a:p>
                    <a:p>
                      <a:pPr algn="l" rtl="0" eaLnBrk="0">
                        <a:lnSpc>
                          <a:spcPts val="2568"/>
                        </a:lnSpc>
                        <a:tabLst/>
                      </a:pPr>
                      <a:r>
                        <a:rPr sz="1500" b="1" kern="0" spc="9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容主流对象存储产品</a:t>
                      </a:r>
                      <a:endParaRPr lang="Microsoft YaHei" altLang="Microsoft YaHei" sz="1500" dirty="0"/>
                    </a:p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59689" algn="l" rtl="0" eaLnBrk="0">
                        <a:lnSpc>
                          <a:spcPct val="88000"/>
                        </a:lnSpc>
                        <a:spcBef>
                          <a:spcPts val="366"/>
                        </a:spcBef>
                        <a:tabLst/>
                      </a:pP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兼容S3、</a:t>
                      </a:r>
                      <a:r>
                        <a:rPr sz="12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POSIX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</a:t>
                      </a:r>
                      <a:r>
                        <a:rPr sz="12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HDFS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</a:t>
                      </a:r>
                      <a:r>
                        <a:rPr sz="12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SQL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等</a:t>
                      </a:r>
                      <a:endParaRPr lang="Microsoft YaHei" altLang="Microsoft YaHei" sz="1200" dirty="0"/>
                    </a:p>
                    <a:p>
                      <a:pPr marL="60325" indent="2540" algn="l" rtl="0" eaLnBrk="0">
                        <a:lnSpc>
                          <a:spcPct val="163000"/>
                        </a:lnSpc>
                        <a:spcBef>
                          <a:spcPts val="85"/>
                        </a:spcBef>
                        <a:tabLst/>
                      </a:pP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多种可互通的访问协议。</a:t>
                      </a:r>
                      <a:r>
                        <a:rPr sz="1200" kern="0" spc="-2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特别是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SQL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访问方式</a:t>
                      </a:r>
                      <a:r>
                        <a:rPr sz="1200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，与关系数据库的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访问接口保持一致</a:t>
                      </a:r>
                      <a:r>
                        <a:rPr sz="12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，简化了开发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流程。</a:t>
                      </a:r>
                      <a:r>
                        <a:rPr sz="1200" kern="0" spc="2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SQL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访问接口不仅可以支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持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OX</a:t>
                      </a:r>
                      <a:r>
                        <a:rPr sz="12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，还可以支持兼容S3      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的主流对象存储。</a:t>
                      </a:r>
                      <a:endParaRPr lang="Microsoft YaHei" altLang="Microsoft YaHei" sz="12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289559" algn="l" rtl="0" eaLnBrk="0">
                        <a:lnSpc>
                          <a:spcPct val="84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500" b="1" kern="0" spc="9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全结构数据的一体化融合管</a:t>
                      </a:r>
                      <a:endParaRPr lang="Microsoft YaHei" altLang="Microsoft YaHei" sz="1500" dirty="0"/>
                    </a:p>
                    <a:p>
                      <a:pPr marL="290195" algn="l" rtl="0" eaLnBrk="0">
                        <a:lnSpc>
                          <a:spcPct val="153000"/>
                        </a:lnSpc>
                        <a:spcBef>
                          <a:spcPts val="22"/>
                        </a:spcBef>
                        <a:tabLst/>
                      </a:pPr>
                      <a:r>
                        <a:rPr sz="1500" b="1" kern="0" spc="8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理，</a:t>
                      </a:r>
                      <a:r>
                        <a:rPr sz="1500" b="1" kern="0" spc="-240" dirty="0"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b="1" kern="0" spc="8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实现对象数据的</a:t>
                      </a:r>
                      <a:r>
                        <a:rPr sz="1500" b="1" kern="0" spc="7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高级管</a:t>
                      </a:r>
                      <a:r>
                        <a:rPr sz="1500" b="1" kern="0" spc="0" dirty="0"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500" b="1" kern="0" spc="60" dirty="0">
                          <a:ln w="5793" cap="flat" cmpd="sng">
                            <a:solidFill>
                              <a:srgbClr val="0070C0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0070C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理功能</a:t>
                      </a:r>
                      <a:endParaRPr lang="Microsoft YaHei" altLang="Microsoft YaHei" sz="1500" dirty="0"/>
                    </a:p>
                    <a:p>
                      <a:pPr algn="l" rtl="0" eaLnBrk="0">
                        <a:lnSpc>
                          <a:spcPct val="14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74320" algn="l" rtl="0" eaLnBrk="0">
                        <a:lnSpc>
                          <a:spcPct val="90000"/>
                        </a:lnSpc>
                        <a:spcBef>
                          <a:spcPts val="368"/>
                        </a:spcBef>
                        <a:tabLst/>
                      </a:pPr>
                      <a:r>
                        <a:rPr sz="12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基于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2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TX</a:t>
                      </a:r>
                      <a:r>
                        <a:rPr sz="12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关系数据库底座，</a:t>
                      </a:r>
                      <a:endParaRPr lang="Microsoft YaHei" altLang="Microsoft YaHei" sz="1200" dirty="0"/>
                    </a:p>
                    <a:p>
                      <a:pPr marL="273684" indent="1270" algn="l" rtl="0" eaLnBrk="0">
                        <a:lnSpc>
                          <a:spcPct val="163000"/>
                        </a:lnSpc>
                        <a:spcBef>
                          <a:spcPts val="64"/>
                        </a:spcBef>
                        <a:tabLst/>
                      </a:pP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实现对结构化数据、</a:t>
                      </a:r>
                      <a:r>
                        <a:rPr sz="1200" kern="0" spc="-2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半结构化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数据和非结构数据（对象数据）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的统一管理。</a:t>
                      </a:r>
                      <a:r>
                        <a:rPr sz="12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针对对象数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据的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元数据实现统一管理</a:t>
                      </a:r>
                      <a:r>
                        <a:rPr sz="12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，并支持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压缩、</a:t>
                      </a:r>
                      <a:r>
                        <a:rPr sz="12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加密、</a:t>
                      </a:r>
                      <a:r>
                        <a:rPr sz="12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防篡改（数据指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纹、</a:t>
                      </a:r>
                      <a:r>
                        <a:rPr sz="12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区块链）</a:t>
                      </a:r>
                      <a:r>
                        <a:rPr sz="12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、消除数据</a:t>
                      </a: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孤岛</a:t>
                      </a: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</a:t>
                      </a:r>
                      <a:r>
                        <a:rPr sz="1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等高级管理功能。</a:t>
                      </a:r>
                      <a:endParaRPr lang="Microsoft YaHei" altLang="Microsoft YaHei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42" name="textbox 542"/>
          <p:cNvSpPr/>
          <p:nvPr/>
        </p:nvSpPr>
        <p:spPr>
          <a:xfrm>
            <a:off x="658178" y="2080370"/>
            <a:ext cx="2369820" cy="3630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379"/>
              </a:lnSpc>
              <a:tabLst/>
            </a:pPr>
            <a:endParaRPr lang="Arial" altLang="Arial" sz="100" dirty="0"/>
          </a:p>
          <a:p>
            <a:pPr marL="105410" algn="l" rtl="0" eaLnBrk="0">
              <a:lnSpc>
                <a:spcPct val="86000"/>
              </a:lnSpc>
              <a:tabLst/>
            </a:pPr>
            <a:r>
              <a:rPr sz="3200" b="1" kern="0" spc="-8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Microsoft YaHei" altLang="Microsoft YaHei" sz="32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4000"/>
              </a:lnSpc>
              <a:spcBef>
                <a:spcPts val="460"/>
              </a:spcBef>
              <a:tabLst/>
            </a:pPr>
            <a:r>
              <a:rPr sz="1500" b="1" kern="0" spc="10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分布式对象存储高可用、</a:t>
            </a:r>
            <a:endParaRPr lang="Microsoft YaHei" altLang="Microsoft YaHei" sz="1500" dirty="0"/>
          </a:p>
          <a:p>
            <a:pPr marL="12700" algn="l" rtl="0" eaLnBrk="0">
              <a:lnSpc>
                <a:spcPts val="2681"/>
              </a:lnSpc>
              <a:tabLst/>
            </a:pPr>
            <a:r>
              <a:rPr sz="1500" b="1" kern="0" spc="6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可扩展</a:t>
            </a:r>
            <a:endParaRPr lang="Microsoft YaHei" altLang="Microsoft YaHei" sz="1500" dirty="0"/>
          </a:p>
          <a:p>
            <a:pPr marL="81914" algn="l" rtl="0" eaLnBrk="0">
              <a:lnSpc>
                <a:spcPct val="89000"/>
              </a:lnSpc>
              <a:spcBef>
                <a:spcPts val="1308"/>
              </a:spcBef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对象存储产品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OX</a:t>
            </a:r>
            <a:r>
              <a:rPr sz="12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，采用</a:t>
            </a:r>
            <a:endParaRPr lang="Microsoft YaHei" altLang="Microsoft YaHei" sz="1200" dirty="0"/>
          </a:p>
          <a:p>
            <a:pPr marL="82550" indent="1270" algn="l" rtl="0" eaLnBrk="0">
              <a:lnSpc>
                <a:spcPct val="164000"/>
              </a:lnSpc>
              <a:spcBef>
                <a:spcPts val="12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去中心化架构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，各模块可以水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平扩展。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支持多副本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和纠删码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两种模式（目前版本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仅支持多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副本）</a:t>
            </a:r>
            <a:r>
              <a:rPr sz="12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。副本数可配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置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，支持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故障域分隔</a:t>
            </a:r>
            <a:r>
              <a:rPr sz="12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，数据强一致性；</a:t>
            </a:r>
            <a:endParaRPr lang="Microsoft YaHei" altLang="Microsoft YaHei" sz="1200" dirty="0"/>
          </a:p>
          <a:p>
            <a:pPr marL="85089" algn="l" rtl="0" eaLnBrk="0">
              <a:lnSpc>
                <a:spcPct val="90000"/>
              </a:lnSpc>
              <a:spcBef>
                <a:spcPts val="925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多种故障场景自动进行修复自</a:t>
            </a:r>
            <a:endParaRPr lang="Microsoft YaHei" altLang="Microsoft YaHei" sz="1200" dirty="0"/>
          </a:p>
          <a:p>
            <a:pPr algn="r" rtl="0" eaLnBrk="0">
              <a:lnSpc>
                <a:spcPts val="2339"/>
              </a:lnSpc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愈；</a:t>
            </a:r>
            <a:r>
              <a:rPr sz="12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没有单点故障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自动管理。</a:t>
            </a:r>
            <a:endParaRPr lang="Microsoft YaHei" altLang="Microsoft YaHei" sz="1200" dirty="0"/>
          </a:p>
        </p:txBody>
      </p:sp>
      <p:sp>
        <p:nvSpPr>
          <p:cNvPr id="544" name="textbox 544"/>
          <p:cNvSpPr/>
          <p:nvPr/>
        </p:nvSpPr>
        <p:spPr>
          <a:xfrm>
            <a:off x="9157155" y="2542650"/>
            <a:ext cx="2461895" cy="3339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379"/>
              </a:lnSpc>
              <a:tabLst/>
            </a:pPr>
            <a:endParaRPr lang="Arial" altLang="Arial" sz="100" dirty="0"/>
          </a:p>
          <a:p>
            <a:pPr marL="1280794" algn="l" rtl="0" eaLnBrk="0">
              <a:lnSpc>
                <a:spcPct val="86000"/>
              </a:lnSpc>
              <a:tabLst/>
            </a:pPr>
            <a:r>
              <a:rPr sz="3200" b="1" kern="0" spc="-8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Microsoft YaHei" altLang="Microsoft YaHei" sz="3200" dirty="0"/>
          </a:p>
          <a:p>
            <a:pPr marL="17145" algn="l" rtl="0" eaLnBrk="0">
              <a:lnSpc>
                <a:spcPct val="85000"/>
              </a:lnSpc>
              <a:spcBef>
                <a:spcPts val="1426"/>
              </a:spcBef>
              <a:tabLst/>
            </a:pPr>
            <a:r>
              <a:rPr sz="1500" b="1" kern="0" spc="9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统一的可视化管理平台和各</a:t>
            </a:r>
            <a:endParaRPr lang="Microsoft YaHei" altLang="Microsoft YaHei" sz="1500" dirty="0"/>
          </a:p>
          <a:p>
            <a:pPr marL="12700" algn="l" rtl="0" eaLnBrk="0">
              <a:lnSpc>
                <a:spcPts val="2681"/>
              </a:lnSpc>
              <a:tabLst/>
            </a:pPr>
            <a:r>
              <a:rPr sz="1500" b="1" kern="0" spc="8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种管理工具</a:t>
            </a:r>
            <a:endParaRPr lang="Microsoft YaHei" altLang="Microsoft YaHei" sz="15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marL="23495" algn="l" rtl="0" eaLnBrk="0">
              <a:lnSpc>
                <a:spcPct val="97000"/>
              </a:lnSpc>
              <a:spcBef>
                <a:spcPts val="366"/>
              </a:spcBef>
              <a:tabLst/>
            </a:pP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STUDIO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可视化管理平</a:t>
            </a:r>
            <a:endParaRPr lang="Microsoft YaHei" altLang="Microsoft YaHei" sz="1200" dirty="0"/>
          </a:p>
          <a:p>
            <a:pPr marL="27305" algn="l" rtl="0" eaLnBrk="0">
              <a:lnSpc>
                <a:spcPct val="98000"/>
              </a:lnSpc>
              <a:spcBef>
                <a:spcPts val="929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台深度融合。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可以实现对</a:t>
            </a:r>
            <a:endParaRPr lang="Microsoft YaHei" altLang="Microsoft YaHei" sz="1200" dirty="0"/>
          </a:p>
          <a:p>
            <a:pPr marL="35559" algn="l" rtl="0" eaLnBrk="0">
              <a:lnSpc>
                <a:spcPct val="89000"/>
              </a:lnSpc>
              <a:spcBef>
                <a:spcPts val="940"/>
              </a:spcBef>
              <a:tabLst/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OX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服务和对象的可视化</a:t>
            </a:r>
            <a:endParaRPr lang="Microsoft YaHei" altLang="Microsoft YaHei" sz="1200" dirty="0"/>
          </a:p>
          <a:p>
            <a:pPr marL="22859" indent="635" algn="l" rtl="0" eaLnBrk="0">
              <a:lnSpc>
                <a:spcPct val="164000"/>
              </a:lnSpc>
              <a:spcBef>
                <a:spcPts val="32"/>
              </a:spcBef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展示和管理功能。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OX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持各种命令行管理工具</a:t>
            </a:r>
            <a:r>
              <a:rPr sz="12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，包括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s3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cmd</a:t>
            </a:r>
            <a:r>
              <a:rPr sz="12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s5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cmd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s3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browser      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</a:t>
            </a:r>
            <a:endParaRPr lang="Microsoft YaHei" altLang="Microsoft YaHei" sz="1200" dirty="0"/>
          </a:p>
        </p:txBody>
      </p:sp>
      <p:sp>
        <p:nvSpPr>
          <p:cNvPr id="546" name="textbox 546"/>
          <p:cNvSpPr/>
          <p:nvPr/>
        </p:nvSpPr>
        <p:spPr>
          <a:xfrm>
            <a:off x="1007790" y="473405"/>
            <a:ext cx="10354309" cy="772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2069464" algn="l" rtl="0" eaLnBrk="0">
              <a:lnSpc>
                <a:spcPct val="94000"/>
              </a:lnSpc>
              <a:tabLst>
                <a:tab pos="2945129" algn="l"/>
                <a:tab pos="8134984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23.3 </a:t>
            </a:r>
            <a:r>
              <a:rPr sz="2300" b="1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900" dirty="0"/>
          </a:p>
          <a:p>
            <a:pPr marL="12700" algn="l" rtl="0" eaLnBrk="0">
              <a:lnSpc>
                <a:spcPts val="2103"/>
              </a:lnSpc>
              <a:spcBef>
                <a:spcPts val="3"/>
              </a:spcBef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是九有技术推出的</a:t>
            </a:r>
            <a:r>
              <a:rPr sz="1500" b="1" kern="0" spc="10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结构化/半结构化数据+对象存储一体化解决方案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23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它是由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和分布式对象存储产品</a:t>
            </a:r>
            <a:endParaRPr lang="Microsoft YaHei" altLang="Microsoft YaHei" sz="1500" dirty="0"/>
          </a:p>
        </p:txBody>
      </p:sp>
      <p:sp>
        <p:nvSpPr>
          <p:cNvPr id="548" name="textbox 548"/>
          <p:cNvSpPr/>
          <p:nvPr/>
        </p:nvSpPr>
        <p:spPr>
          <a:xfrm>
            <a:off x="5584113" y="1591106"/>
            <a:ext cx="2717164" cy="729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8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b="1" kern="0" spc="7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产品特性</a:t>
            </a:r>
            <a:endParaRPr lang="Microsoft YaHei" altLang="Microsoft YaHei" sz="1700" dirty="0"/>
          </a:p>
          <a:p>
            <a:pPr algn="r" rtl="0" eaLnBrk="0">
              <a:lnSpc>
                <a:spcPct val="86000"/>
              </a:lnSpc>
              <a:spcBef>
                <a:spcPts val="379"/>
              </a:spcBef>
              <a:tabLst/>
            </a:pPr>
            <a:r>
              <a:rPr sz="3200" b="1" kern="0" spc="-8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Microsoft YaHei" altLang="Microsoft YaHei" sz="3200" dirty="0"/>
          </a:p>
        </p:txBody>
      </p:sp>
      <p:sp>
        <p:nvSpPr>
          <p:cNvPr id="550" name="textbox 550"/>
          <p:cNvSpPr/>
          <p:nvPr/>
        </p:nvSpPr>
        <p:spPr>
          <a:xfrm>
            <a:off x="645840" y="1311207"/>
            <a:ext cx="3218179" cy="245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48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2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OX</a:t>
            </a:r>
            <a:r>
              <a:rPr sz="1500" kern="0" spc="2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相结合的一体化管理方案。</a:t>
            </a:r>
            <a:endParaRPr lang="Microsoft YaHei" altLang="Microsoft YaHei" sz="1500" dirty="0"/>
          </a:p>
        </p:txBody>
      </p:sp>
      <p:sp>
        <p:nvSpPr>
          <p:cNvPr id="552" name="rect"/>
          <p:cNvSpPr/>
          <p:nvPr/>
        </p:nvSpPr>
        <p:spPr>
          <a:xfrm>
            <a:off x="3130550" y="3023870"/>
            <a:ext cx="7620" cy="3151504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4" name="rect"/>
          <p:cNvSpPr/>
          <p:nvPr/>
        </p:nvSpPr>
        <p:spPr>
          <a:xfrm>
            <a:off x="396875" y="3011805"/>
            <a:ext cx="7619" cy="3151504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path"/>
          <p:cNvSpPr/>
          <p:nvPr/>
        </p:nvSpPr>
        <p:spPr>
          <a:xfrm>
            <a:off x="1836420" y="1737995"/>
            <a:ext cx="150494" cy="149860"/>
          </a:xfrm>
          <a:custGeom>
            <a:avLst/>
            <a:gdLst/>
            <a:ahLst/>
            <a:cxnLst/>
            <a:rect l="0" t="0" r="0" b="0"/>
            <a:pathLst>
              <a:path w="236" h="236">
                <a:moveTo>
                  <a:pt x="0" y="118"/>
                </a:moveTo>
                <a:cubicBezTo>
                  <a:pt x="1" y="52"/>
                  <a:pt x="53" y="0"/>
                  <a:pt x="118" y="0"/>
                </a:cubicBezTo>
                <a:cubicBezTo>
                  <a:pt x="184" y="0"/>
                  <a:pt x="236" y="52"/>
                  <a:pt x="236" y="117"/>
                </a:cubicBezTo>
                <a:cubicBezTo>
                  <a:pt x="236" y="183"/>
                  <a:pt x="184" y="236"/>
                  <a:pt x="118" y="236"/>
                </a:cubicBezTo>
                <a:cubicBezTo>
                  <a:pt x="53" y="236"/>
                  <a:pt x="1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8" name="path"/>
          <p:cNvSpPr/>
          <p:nvPr/>
        </p:nvSpPr>
        <p:spPr>
          <a:xfrm>
            <a:off x="7920227" y="1298575"/>
            <a:ext cx="149987" cy="149859"/>
          </a:xfrm>
          <a:custGeom>
            <a:avLst/>
            <a:gdLst/>
            <a:ahLst/>
            <a:cxnLst/>
            <a:rect l="0" t="0" r="0" b="0"/>
            <a:pathLst>
              <a:path w="236" h="235">
                <a:moveTo>
                  <a:pt x="0" y="117"/>
                </a:moveTo>
                <a:cubicBezTo>
                  <a:pt x="0" y="52"/>
                  <a:pt x="53" y="0"/>
                  <a:pt x="118" y="0"/>
                </a:cubicBezTo>
                <a:cubicBezTo>
                  <a:pt x="183" y="0"/>
                  <a:pt x="236" y="52"/>
                  <a:pt x="236" y="117"/>
                </a:cubicBezTo>
                <a:cubicBezTo>
                  <a:pt x="236" y="183"/>
                  <a:pt x="183" y="235"/>
                  <a:pt x="118" y="235"/>
                </a:cubicBezTo>
                <a:cubicBezTo>
                  <a:pt x="53" y="235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0" name="path"/>
          <p:cNvSpPr/>
          <p:nvPr/>
        </p:nvSpPr>
        <p:spPr>
          <a:xfrm>
            <a:off x="10660380" y="1772284"/>
            <a:ext cx="149859" cy="149860"/>
          </a:xfrm>
          <a:custGeom>
            <a:avLst/>
            <a:gdLst/>
            <a:ahLst/>
            <a:cxnLst/>
            <a:rect l="0" t="0" r="0" b="0"/>
            <a:pathLst>
              <a:path w="235" h="236">
                <a:moveTo>
                  <a:pt x="0" y="117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8"/>
                </a:cubicBezTo>
                <a:cubicBezTo>
                  <a:pt x="235" y="183"/>
                  <a:pt x="183" y="236"/>
                  <a:pt x="117" y="236"/>
                </a:cubicBezTo>
                <a:cubicBezTo>
                  <a:pt x="52" y="236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2" name="path"/>
          <p:cNvSpPr/>
          <p:nvPr/>
        </p:nvSpPr>
        <p:spPr>
          <a:xfrm>
            <a:off x="4913058" y="2421255"/>
            <a:ext cx="149796" cy="149859"/>
          </a:xfrm>
          <a:custGeom>
            <a:avLst/>
            <a:gdLst/>
            <a:ahLst/>
            <a:cxnLst/>
            <a:rect l="0" t="0" r="0" b="0"/>
            <a:pathLst>
              <a:path w="235" h="235">
                <a:moveTo>
                  <a:pt x="0" y="118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7"/>
                </a:cubicBezTo>
                <a:cubicBezTo>
                  <a:pt x="235" y="183"/>
                  <a:pt x="183" y="235"/>
                  <a:pt x="117" y="235"/>
                </a:cubicBezTo>
                <a:cubicBezTo>
                  <a:pt x="52" y="235"/>
                  <a:pt x="0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picture 5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66" name="picture 5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82856" cy="6858000"/>
          </a:xfrm>
          <a:prstGeom prst="rect">
            <a:avLst/>
          </a:prstGeom>
        </p:spPr>
      </p:pic>
      <p:sp>
        <p:nvSpPr>
          <p:cNvPr id="568" name="textbox 568"/>
          <p:cNvSpPr/>
          <p:nvPr/>
        </p:nvSpPr>
        <p:spPr>
          <a:xfrm>
            <a:off x="737440" y="432130"/>
            <a:ext cx="10775315" cy="1234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2339339" algn="l" rtl="0" eaLnBrk="0">
              <a:lnSpc>
                <a:spcPct val="94000"/>
              </a:lnSpc>
              <a:tabLst>
                <a:tab pos="3215639" algn="l"/>
                <a:tab pos="8405494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子产品介绍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23.3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  <a:p>
            <a:pPr algn="l" rtl="0" eaLnBrk="0">
              <a:lnSpc>
                <a:spcPct val="15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300" dirty="0"/>
          </a:p>
          <a:p>
            <a:pPr marL="12700" indent="375920" algn="l" rtl="0" eaLnBrk="0">
              <a:lnSpc>
                <a:spcPct val="127000"/>
              </a:lnSpc>
              <a:spcBef>
                <a:spcPts val="1"/>
              </a:spcBef>
              <a:tabLst/>
            </a:pP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</a:t>
            </a:r>
            <a:r>
              <a:rPr sz="1500" b="1" kern="0" spc="9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结构化/半结构化数据+对象存储一体化解决方案</a:t>
            </a:r>
            <a:r>
              <a:rPr sz="1500" b="1" kern="0" spc="-2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，具备在分布式对象存储的基础上</a:t>
            </a:r>
            <a:r>
              <a:rPr sz="1500" kern="0" spc="-20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，与九有技</a:t>
            </a:r>
            <a:r>
              <a:rPr sz="1500" kern="0" spc="8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术其他数</a:t>
            </a:r>
            <a:r>
              <a:rPr sz="1500" kern="0" spc="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据库产品的无缝融合</a:t>
            </a:r>
            <a:r>
              <a:rPr sz="1500" kern="0" spc="8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能力。</a:t>
            </a:r>
            <a:endParaRPr lang="Microsoft YaHei" altLang="Microsoft YaHei" sz="1500" dirty="0"/>
          </a:p>
        </p:txBody>
      </p:sp>
      <p:sp>
        <p:nvSpPr>
          <p:cNvPr id="570" name="textbox 570"/>
          <p:cNvSpPr/>
          <p:nvPr/>
        </p:nvSpPr>
        <p:spPr>
          <a:xfrm>
            <a:off x="3167888" y="4382871"/>
            <a:ext cx="6631305" cy="10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" dirty="0"/>
          </a:p>
          <a:p>
            <a:pPr marL="13970" indent="-1905" algn="l" rtl="0" eaLnBrk="0">
              <a:lnSpc>
                <a:spcPct val="129000"/>
              </a:lnSpc>
              <a:spcBef>
                <a:spcPts val="1"/>
              </a:spcBef>
              <a:tabLst/>
            </a:pPr>
            <a:r>
              <a:rPr sz="1700" b="1" kern="0" spc="8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适用于任何场景下，</a:t>
            </a:r>
            <a:r>
              <a:rPr sz="1700" b="1" kern="0" spc="-29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8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针对海量非结构化数据（各类附件</a:t>
            </a:r>
            <a:r>
              <a:rPr sz="1700" b="1" kern="0" spc="-26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8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、文档</a:t>
            </a:r>
            <a:r>
              <a:rPr sz="1700" b="1" kern="0" spc="-27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8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b="1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700" b="1" kern="0" spc="6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图片</a:t>
            </a:r>
            <a:r>
              <a:rPr sz="1700" b="1" kern="0" spc="-26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6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、音频</a:t>
            </a:r>
            <a:r>
              <a:rPr sz="1700" b="1" kern="0" spc="-27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6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、视频等）</a:t>
            </a:r>
            <a:r>
              <a:rPr sz="1700" b="1" kern="0" spc="-18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6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的存储和管理的需要，</a:t>
            </a:r>
            <a:r>
              <a:rPr sz="1700" b="1" kern="0" spc="-3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6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并通过融合管</a:t>
            </a:r>
            <a:r>
              <a:rPr sz="1700" b="1" kern="0" spc="5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1700" b="1" kern="0" spc="-18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5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b="1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700" b="1" kern="0" spc="5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实现对非结构化数据的深度管理，</a:t>
            </a:r>
            <a:r>
              <a:rPr sz="1700" b="1" kern="0" spc="-30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5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提高数据安全，</a:t>
            </a:r>
            <a:r>
              <a:rPr sz="1700" b="1" kern="0" spc="-3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40" dirty="0">
                <a:ln w="6537" cap="flat" cmpd="sng">
                  <a:solidFill>
                    <a:srgbClr val="FF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消除数据孤岛。</a:t>
            </a:r>
            <a:endParaRPr lang="Microsoft YaHei" altLang="Microsoft YaHei" sz="1700" dirty="0"/>
          </a:p>
        </p:txBody>
      </p:sp>
      <p:grpSp>
        <p:nvGrpSpPr>
          <p:cNvPr id="64" name="group 64"/>
          <p:cNvGrpSpPr/>
          <p:nvPr/>
        </p:nvGrpSpPr>
        <p:grpSpPr>
          <a:xfrm rot="21600000">
            <a:off x="5006485" y="2186215"/>
            <a:ext cx="2167837" cy="2167307"/>
            <a:chOff x="0" y="0"/>
            <a:chExt cx="2167837" cy="2167307"/>
          </a:xfrm>
        </p:grpSpPr>
        <p:pic>
          <p:nvPicPr>
            <p:cNvPr id="572" name="picture 5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167837" cy="2167307"/>
            </a:xfrm>
            <a:prstGeom prst="rect">
              <a:avLst/>
            </a:prstGeom>
          </p:spPr>
        </p:pic>
        <p:sp>
          <p:nvSpPr>
            <p:cNvPr id="574" name="textbox 574"/>
            <p:cNvSpPr/>
            <p:nvPr/>
          </p:nvSpPr>
          <p:spPr>
            <a:xfrm>
              <a:off x="-12700" y="-12700"/>
              <a:ext cx="2193289" cy="21932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1000"/>
                </a:lnSpc>
                <a:tabLst/>
              </a:pPr>
              <a:endParaRPr lang="Arial" altLang="Arial" sz="1000" dirty="0"/>
            </a:p>
            <a:p>
              <a:pPr marL="786765" algn="l" rtl="0" eaLnBrk="0">
                <a:lnSpc>
                  <a:spcPct val="79000"/>
                </a:lnSpc>
                <a:spcBef>
                  <a:spcPts val="1"/>
                </a:spcBef>
                <a:tabLst/>
              </a:pPr>
              <a:r>
                <a:rPr sz="2300" b="1" kern="0" spc="3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适用</a:t>
              </a:r>
              <a:endParaRPr lang="Microsoft YaHei" altLang="Microsoft YaHei" sz="2300" dirty="0"/>
            </a:p>
            <a:p>
              <a:pPr marL="783590" algn="l" rtl="0" eaLnBrk="0">
                <a:lnSpc>
                  <a:spcPts val="3443"/>
                </a:lnSpc>
                <a:tabLst/>
              </a:pPr>
              <a:r>
                <a:rPr sz="2300" b="1" kern="0" spc="40" dirty="0">
                  <a:ln w="8717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场景</a:t>
              </a:r>
              <a:endParaRPr lang="Microsoft YaHei" altLang="Microsoft YaHei" sz="2300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68640" y="1880615"/>
            <a:ext cx="3098292" cy="4369308"/>
          </a:xfrm>
          <a:prstGeom prst="rect">
            <a:avLst/>
          </a:prstGeom>
        </p:spPr>
      </p:pic>
      <p:pic>
        <p:nvPicPr>
          <p:cNvPr id="578" name="picture 5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03775" y="1912620"/>
            <a:ext cx="3064763" cy="4335779"/>
          </a:xfrm>
          <a:prstGeom prst="rect">
            <a:avLst/>
          </a:prstGeom>
        </p:spPr>
      </p:pic>
      <p:pic>
        <p:nvPicPr>
          <p:cNvPr id="580" name="picture 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0727" y="1917191"/>
            <a:ext cx="3060191" cy="4340352"/>
          </a:xfrm>
          <a:prstGeom prst="rect">
            <a:avLst/>
          </a:prstGeom>
        </p:spPr>
      </p:pic>
      <p:sp>
        <p:nvSpPr>
          <p:cNvPr id="582" name="rect"/>
          <p:cNvSpPr/>
          <p:nvPr/>
        </p:nvSpPr>
        <p:spPr>
          <a:xfrm>
            <a:off x="0" y="6373367"/>
            <a:ext cx="12192000" cy="484632"/>
          </a:xfrm>
          <a:prstGeom prst="rect">
            <a:avLst/>
          </a:prstGeom>
          <a:solidFill>
            <a:srgbClr val="1C1C28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4" name="textbox 584"/>
          <p:cNvSpPr/>
          <p:nvPr/>
        </p:nvSpPr>
        <p:spPr>
          <a:xfrm>
            <a:off x="4098558" y="976311"/>
            <a:ext cx="3679190" cy="774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407669" algn="l" rtl="0" eaLnBrk="0">
              <a:lnSpc>
                <a:spcPts val="2103"/>
              </a:lnSpc>
              <a:tabLst/>
            </a:pPr>
            <a:r>
              <a:rPr sz="1500" b="1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ADL</a:t>
            </a:r>
            <a:r>
              <a:rPr sz="1500" b="1" kern="0" spc="10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数候技术专利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（实质审查）</a:t>
            </a:r>
            <a:endParaRPr lang="Microsoft YaHei" altLang="Microsoft YaHei" sz="1500" dirty="0"/>
          </a:p>
          <a:p>
            <a:pPr marL="256540" algn="l" rtl="0" eaLnBrk="0">
              <a:lnSpc>
                <a:spcPct val="97000"/>
              </a:lnSpc>
              <a:spcBef>
                <a:spcPts val="130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针对不同的数据量场景具备6种模式</a:t>
            </a:r>
            <a:endParaRPr lang="Microsoft YaHei" altLang="Microsoft YaHei" sz="1500" dirty="0"/>
          </a:p>
          <a:p>
            <a:pPr marL="12700" algn="l" rtl="0" eaLnBrk="0">
              <a:lnSpc>
                <a:spcPct val="97000"/>
              </a:lnSpc>
              <a:spcBef>
                <a:spcPts val="174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切换能力的新数据库架构抽象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的核心方案</a:t>
            </a:r>
            <a:endParaRPr lang="Microsoft YaHei" altLang="Microsoft YaHei" sz="1500" dirty="0"/>
          </a:p>
        </p:txBody>
      </p:sp>
      <p:sp>
        <p:nvSpPr>
          <p:cNvPr id="586" name="textbox 586"/>
          <p:cNvSpPr/>
          <p:nvPr/>
        </p:nvSpPr>
        <p:spPr>
          <a:xfrm>
            <a:off x="821000" y="1001076"/>
            <a:ext cx="2794000" cy="774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2103"/>
              </a:lnSpc>
              <a:tabLst/>
            </a:pPr>
            <a:r>
              <a:rPr sz="1500" b="1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AM</a:t>
            </a:r>
            <a:r>
              <a:rPr sz="1500" b="1" kern="0" spc="3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性能技术专利</a:t>
            </a:r>
            <a:r>
              <a:rPr sz="1500" b="1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（实质审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查）</a:t>
            </a:r>
            <a:endParaRPr lang="Microsoft YaHei" altLang="Microsoft YaHei" sz="1500" dirty="0"/>
          </a:p>
          <a:p>
            <a:pPr marL="499109" indent="-406400" algn="l" rtl="0" eaLnBrk="0">
              <a:lnSpc>
                <a:spcPct val="102000"/>
              </a:lnSpc>
              <a:spcBef>
                <a:spcPts val="123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针对复杂查询解决超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高性能的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抽象的核心技术方案</a:t>
            </a:r>
            <a:endParaRPr lang="Microsoft YaHei" altLang="Microsoft YaHei" sz="1500" dirty="0"/>
          </a:p>
        </p:txBody>
      </p:sp>
      <p:sp>
        <p:nvSpPr>
          <p:cNvPr id="588" name="textbox 588"/>
          <p:cNvSpPr/>
          <p:nvPr/>
        </p:nvSpPr>
        <p:spPr>
          <a:xfrm>
            <a:off x="4601006" y="449808"/>
            <a:ext cx="3349625" cy="343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77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2300" kern="0" spc="80" dirty="0">
                <a:ln w="8717" cap="flat" cmpd="sng">
                  <a:solidFill>
                    <a:srgbClr val="1C1C28">
                      <a:alpha val="100000"/>
                    </a:srgbClr>
                  </a:solidFill>
                  <a:prstDash val="solid"/>
                  <a:bevel/>
                </a:ln>
                <a:solidFill>
                  <a:srgbClr val="1C1C2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已申请核心技术发明</a:t>
            </a:r>
            <a:r>
              <a:rPr sz="2300" kern="0" spc="70" dirty="0">
                <a:ln w="8717" cap="flat" cmpd="sng">
                  <a:solidFill>
                    <a:srgbClr val="1C1C28">
                      <a:alpha val="100000"/>
                    </a:srgbClr>
                  </a:solidFill>
                  <a:prstDash val="solid"/>
                  <a:bevel/>
                </a:ln>
                <a:solidFill>
                  <a:srgbClr val="1C1C2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专利</a:t>
            </a:r>
            <a:endParaRPr lang="Microsoft YaHei" altLang="Microsoft YaHei" sz="2300" dirty="0"/>
          </a:p>
        </p:txBody>
      </p:sp>
      <p:sp>
        <p:nvSpPr>
          <p:cNvPr id="590" name="textbox 590"/>
          <p:cNvSpPr/>
          <p:nvPr/>
        </p:nvSpPr>
        <p:spPr>
          <a:xfrm>
            <a:off x="8689947" y="1140769"/>
            <a:ext cx="2056764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1500" b="1" kern="0" spc="9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新型数据安全技术专利</a:t>
            </a:r>
            <a:endParaRPr lang="Microsoft YaHei" altLang="Microsoft YaHei" sz="1500" dirty="0"/>
          </a:p>
          <a:p>
            <a:pPr marL="546734" algn="l" rtl="0" eaLnBrk="0">
              <a:lnSpc>
                <a:spcPts val="2103"/>
              </a:lnSpc>
              <a:tabLst/>
            </a:pPr>
            <a:r>
              <a:rPr sz="1500" b="1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（实质审查）</a:t>
            </a:r>
            <a:endParaRPr lang="Microsoft YaHei" altLang="Microsoft YaHei" sz="1500" dirty="0"/>
          </a:p>
        </p:txBody>
      </p:sp>
      <p:pic>
        <p:nvPicPr>
          <p:cNvPr id="592" name="picture 5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800588" y="153923"/>
            <a:ext cx="1043940" cy="525779"/>
          </a:xfrm>
          <a:prstGeom prst="rect">
            <a:avLst/>
          </a:prstGeom>
        </p:spPr>
      </p:pic>
      <p:sp>
        <p:nvSpPr>
          <p:cNvPr id="594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6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41364" y="0"/>
            <a:ext cx="5850635" cy="6858000"/>
          </a:xfrm>
          <a:prstGeom prst="rect">
            <a:avLst/>
          </a:prstGeom>
        </p:spPr>
      </p:pic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4364264" y="2182415"/>
          <a:ext cx="5822949" cy="1521460"/>
        </p:xfrm>
        <a:graphic>
          <a:graphicData uri="http://schemas.openxmlformats.org/drawingml/2006/table">
            <a:tbl>
              <a:tblPr/>
              <a:tblGrid>
                <a:gridCol w="3438525"/>
                <a:gridCol w="2384425"/>
              </a:tblGrid>
              <a:tr h="15214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2243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985" algn="l" rtl="0" eaLnBrk="0">
                        <a:lnSpc>
                          <a:spcPct val="90000"/>
                        </a:lnSpc>
                        <a:tabLst/>
                      </a:pPr>
                      <a:r>
                        <a:rPr sz="2700" kern="0" spc="50" dirty="0">
                          <a:ln w="10151" cap="flat" cmpd="sng">
                            <a:solidFill>
                              <a:srgbClr val="EDF8FE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EDF8FE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竞品对比</a:t>
                      </a:r>
                      <a:endParaRPr lang="Microsoft YaHei" altLang="Microsoft YaHei" sz="2700" dirty="0"/>
                    </a:p>
                    <a:p>
                      <a:pPr algn="l" rtl="0" eaLnBrk="0">
                        <a:lnSpc>
                          <a:spcPts val="2658"/>
                        </a:lnSpc>
                        <a:spcBef>
                          <a:spcPts val="325"/>
                        </a:spcBef>
                        <a:tabLst/>
                      </a:pPr>
                      <a:r>
                        <a:rPr sz="2000" kern="0" spc="4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Comparison</a:t>
                      </a:r>
                      <a:r>
                        <a:rPr sz="2000" kern="0" spc="24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000" kern="0" spc="4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</a:t>
                      </a:r>
                      <a:r>
                        <a:rPr sz="2000" kern="0" spc="28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000" kern="0" spc="4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</a:t>
                      </a:r>
                      <a:r>
                        <a:rPr sz="2000" kern="0" spc="3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ompetitors</a:t>
                      </a:r>
                      <a:endParaRPr lang="Arial" altLang="Arial" sz="2000" dirty="0"/>
                    </a:p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2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6985" algn="l" rtl="0" eaLnBrk="0">
                        <a:lnSpc>
                          <a:spcPct val="6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700" kern="0" spc="8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02</a:t>
                      </a:r>
                      <a:endParaRPr lang="Arial" altLang="Arial" sz="2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725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9704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3200" kern="0" spc="4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*</a:t>
                      </a:r>
                      <a:r>
                        <a:rPr sz="3200" kern="0" spc="37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700" kern="0" spc="40" dirty="0">
                          <a:ln w="10151" cap="flat" cmpd="sng">
                            <a:solidFill>
                              <a:srgbClr val="EDF8FE">
                                <a:alpha val="100000"/>
                              </a:srgbClr>
                            </a:solidFill>
                            <a:prstDash val="solid"/>
                            <a:bevel/>
                          </a:ln>
                          <a:solidFill>
                            <a:srgbClr val="EDF8FE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服务方案</a:t>
                      </a:r>
                      <a:endParaRPr lang="Microsoft YaHei" altLang="Microsoft YaHei" sz="2700" dirty="0"/>
                    </a:p>
                    <a:p>
                      <a:pPr algn="r" rtl="0" eaLnBrk="0">
                        <a:lnSpc>
                          <a:spcPts val="2658"/>
                        </a:lnSpc>
                        <a:spcBef>
                          <a:spcPts val="225"/>
                        </a:spcBef>
                        <a:tabLst/>
                      </a:pPr>
                      <a:r>
                        <a:rPr sz="2000" kern="0" spc="2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Service</a:t>
                      </a:r>
                      <a:r>
                        <a:rPr sz="2000" kern="0" spc="20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000" kern="0" spc="2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Soluti</a:t>
                      </a:r>
                      <a:r>
                        <a:rPr sz="2000" kern="0" spc="1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on</a:t>
                      </a:r>
                      <a:endParaRPr lang="Arial" altLang="Arial" sz="2000" dirty="0"/>
                    </a:p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2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496569" algn="l" rtl="0" eaLnBrk="0">
                        <a:lnSpc>
                          <a:spcPct val="6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700" kern="0" spc="120" dirty="0">
                          <a:solidFill>
                            <a:srgbClr val="EDF8F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03</a:t>
                      </a:r>
                      <a:endParaRPr lang="Arial" altLang="Arial" sz="2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57072" y="400811"/>
            <a:ext cx="2866644" cy="1202435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4460784" y="4542020"/>
            <a:ext cx="1974214" cy="1611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905"/>
              </a:lnSpc>
              <a:tabLst/>
            </a:pPr>
            <a:endParaRPr lang="Arial" altLang="Arial" sz="100" dirty="0"/>
          </a:p>
          <a:p>
            <a:pPr marL="17145" algn="l" rtl="0" eaLnBrk="0">
              <a:lnSpc>
                <a:spcPct val="89000"/>
              </a:lnSpc>
              <a:tabLst/>
            </a:pPr>
            <a:r>
              <a:rPr sz="2700" kern="0" spc="60" dirty="0">
                <a:ln w="10151" cap="flat" cmpd="sng">
                  <a:solidFill>
                    <a:srgbClr val="EDF8FE">
                      <a:alpha val="100000"/>
                    </a:srgbClr>
                  </a:solidFill>
                  <a:prstDash val="solid"/>
                  <a:bevel/>
                </a:ln>
                <a:solidFill>
                  <a:srgbClr val="EDF8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公司介绍</a:t>
            </a:r>
            <a:endParaRPr lang="Microsoft YaHei" altLang="Microsoft YaHei" sz="2700" dirty="0"/>
          </a:p>
          <a:p>
            <a:pPr marL="12700" algn="l" rtl="0" eaLnBrk="0">
              <a:lnSpc>
                <a:spcPts val="2658"/>
              </a:lnSpc>
              <a:spcBef>
                <a:spcPts val="364"/>
              </a:spcBef>
              <a:tabLst/>
            </a:pPr>
            <a:r>
              <a:rPr sz="2000" kern="0" spc="1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Company</a:t>
            </a:r>
            <a:r>
              <a:rPr sz="2000" kern="0" spc="38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Profile</a:t>
            </a:r>
            <a:endParaRPr lang="Arial" altLang="Arial" sz="2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marL="19684" algn="l" rtl="0" eaLnBrk="0">
              <a:lnSpc>
                <a:spcPct val="88000"/>
              </a:lnSpc>
              <a:spcBef>
                <a:spcPts val="1"/>
              </a:spcBef>
              <a:tabLst/>
            </a:pPr>
            <a:r>
              <a:rPr sz="2700" kern="0" spc="13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05</a:t>
            </a:r>
            <a:endParaRPr lang="Arial" altLang="Arial" sz="2700" dirty="0"/>
          </a:p>
        </p:txBody>
      </p:sp>
      <p:sp>
        <p:nvSpPr>
          <p:cNvPr id="26" name="textbox 26"/>
          <p:cNvSpPr/>
          <p:nvPr/>
        </p:nvSpPr>
        <p:spPr>
          <a:xfrm>
            <a:off x="1235845" y="4954496"/>
            <a:ext cx="2127250" cy="1120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58"/>
              </a:lnSpc>
              <a:tabLst/>
            </a:pPr>
            <a:r>
              <a:rPr sz="2000" kern="0" spc="2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Application</a:t>
            </a:r>
            <a:r>
              <a:rPr sz="2000" kern="0" spc="27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2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000" kern="0" spc="1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</a:t>
            </a:r>
            <a:endParaRPr lang="Arial" altLang="Arial" sz="2000" dirty="0"/>
          </a:p>
          <a:p>
            <a:pPr marL="31115" algn="l" rtl="0" eaLnBrk="0">
              <a:lnSpc>
                <a:spcPts val="5965"/>
              </a:lnSpc>
              <a:tabLst/>
            </a:pPr>
            <a:r>
              <a:rPr sz="2700" kern="0" spc="12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04</a:t>
            </a:r>
            <a:endParaRPr lang="Arial" altLang="Arial" sz="2700" dirty="0"/>
          </a:p>
        </p:txBody>
      </p:sp>
      <p:sp>
        <p:nvSpPr>
          <p:cNvPr id="28" name="textbox 28"/>
          <p:cNvSpPr/>
          <p:nvPr/>
        </p:nvSpPr>
        <p:spPr>
          <a:xfrm>
            <a:off x="4959473" y="564642"/>
            <a:ext cx="1873250" cy="1089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" dirty="0"/>
          </a:p>
          <a:p>
            <a:pPr marL="32384" algn="l" rtl="0" eaLnBrk="0">
              <a:lnSpc>
                <a:spcPct val="87000"/>
              </a:lnSpc>
              <a:tabLst/>
            </a:pPr>
            <a:r>
              <a:rPr sz="4700" u="sng" kern="0" spc="-200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EDF8FE"/>
                  </a:solidFill>
                </a:uFill>
                <a:latin typeface="Microsoft YaHei"/>
                <a:ea typeface="Microsoft YaHei"/>
                <a:cs typeface="Microsoft YaHei"/>
              </a:rPr>
              <a:t>目录</a:t>
            </a:r>
            <a:endParaRPr lang="Microsoft YaHei" altLang="Microsoft YaHei" sz="4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6000"/>
              </a:lnSpc>
              <a:spcBef>
                <a:spcPts val="6"/>
              </a:spcBef>
              <a:tabLst/>
            </a:pPr>
            <a:r>
              <a:rPr sz="2100" kern="0" spc="8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contents</a:t>
            </a:r>
            <a:r>
              <a:rPr sz="2100" kern="0" spc="36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kern="0" spc="8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pag</a:t>
            </a:r>
            <a:r>
              <a:rPr sz="2100" kern="0" spc="7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100" dirty="0"/>
          </a:p>
        </p:txBody>
      </p:sp>
      <p:sp>
        <p:nvSpPr>
          <p:cNvPr id="30" name="textbox 30"/>
          <p:cNvSpPr/>
          <p:nvPr/>
        </p:nvSpPr>
        <p:spPr>
          <a:xfrm>
            <a:off x="1232331" y="2584676"/>
            <a:ext cx="1718310" cy="11322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58"/>
              </a:lnSpc>
              <a:tabLst/>
            </a:pPr>
            <a:r>
              <a:rPr sz="2000" kern="0" spc="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Project</a:t>
            </a:r>
            <a:r>
              <a:rPr sz="2000" kern="0" spc="14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Series</a:t>
            </a:r>
            <a:endParaRPr lang="Arial" altLang="Arial" sz="2000" dirty="0"/>
          </a:p>
          <a:p>
            <a:pPr marL="13970" algn="l" rtl="0" eaLnBrk="0">
              <a:lnSpc>
                <a:spcPts val="6055"/>
              </a:lnSpc>
              <a:tabLst/>
            </a:pPr>
            <a:r>
              <a:rPr sz="2700" kern="0" spc="4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01</a:t>
            </a:r>
            <a:endParaRPr lang="Arial" altLang="Arial" sz="2700" dirty="0"/>
          </a:p>
        </p:txBody>
      </p:sp>
      <p:sp>
        <p:nvSpPr>
          <p:cNvPr id="32" name="textbox 32"/>
          <p:cNvSpPr/>
          <p:nvPr/>
        </p:nvSpPr>
        <p:spPr>
          <a:xfrm>
            <a:off x="894080" y="4539535"/>
            <a:ext cx="1787525" cy="409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5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3200" kern="0" spc="-4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*</a:t>
            </a:r>
            <a:r>
              <a:rPr sz="3200" kern="0" spc="71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300" kern="0" spc="-40" baseline="-3634" dirty="0">
                <a:ln w="10151" cap="flat" cmpd="sng">
                  <a:solidFill>
                    <a:srgbClr val="EDF8FE">
                      <a:alpha val="100000"/>
                    </a:srgbClr>
                  </a:solidFill>
                  <a:prstDash val="solid"/>
                  <a:bevel/>
                </a:ln>
                <a:solidFill>
                  <a:srgbClr val="EDF8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应用案例</a:t>
            </a:r>
            <a:endParaRPr lang="Microsoft YaHei" altLang="Microsoft YaHei" sz="4300" baseline="-3634" dirty="0"/>
          </a:p>
        </p:txBody>
      </p:sp>
      <p:sp>
        <p:nvSpPr>
          <p:cNvPr id="34" name="textbox 34"/>
          <p:cNvSpPr/>
          <p:nvPr/>
        </p:nvSpPr>
        <p:spPr>
          <a:xfrm>
            <a:off x="894080" y="2174330"/>
            <a:ext cx="1767204" cy="408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79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3200" kern="0" spc="-4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*</a:t>
            </a:r>
            <a:r>
              <a:rPr sz="3200" kern="0" spc="560" dirty="0">
                <a:solidFill>
                  <a:srgbClr val="EDF8F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300" kern="0" spc="-40" baseline="-3634" dirty="0">
                <a:ln w="10151" cap="flat" cmpd="sng">
                  <a:solidFill>
                    <a:srgbClr val="EDF8FE">
                      <a:alpha val="100000"/>
                    </a:srgbClr>
                  </a:solidFill>
                  <a:prstDash val="solid"/>
                  <a:bevel/>
                </a:ln>
                <a:solidFill>
                  <a:srgbClr val="EDF8F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产品体系</a:t>
            </a:r>
            <a:endParaRPr lang="Microsoft YaHei" altLang="Microsoft YaHei" sz="4300" baseline="-3634" dirty="0"/>
          </a:p>
        </p:txBody>
      </p:sp>
      <p:sp>
        <p:nvSpPr>
          <p:cNvPr id="36" name="path"/>
          <p:cNvSpPr/>
          <p:nvPr/>
        </p:nvSpPr>
        <p:spPr>
          <a:xfrm>
            <a:off x="4053840" y="2276855"/>
            <a:ext cx="158495" cy="158496"/>
          </a:xfrm>
          <a:custGeom>
            <a:avLst/>
            <a:gdLst/>
            <a:ahLst/>
            <a:cxnLst/>
            <a:rect l="0" t="0" r="0" b="0"/>
            <a:pathLst>
              <a:path w="249" h="249">
                <a:moveTo>
                  <a:pt x="0" y="93"/>
                </a:moveTo>
                <a:lnTo>
                  <a:pt x="95" y="93"/>
                </a:lnTo>
                <a:lnTo>
                  <a:pt x="95" y="0"/>
                </a:lnTo>
                <a:lnTo>
                  <a:pt x="155" y="0"/>
                </a:lnTo>
                <a:lnTo>
                  <a:pt x="155" y="93"/>
                </a:lnTo>
                <a:lnTo>
                  <a:pt x="249" y="93"/>
                </a:lnTo>
                <a:lnTo>
                  <a:pt x="249" y="153"/>
                </a:lnTo>
                <a:lnTo>
                  <a:pt x="155" y="153"/>
                </a:lnTo>
                <a:lnTo>
                  <a:pt x="155" y="249"/>
                </a:lnTo>
                <a:lnTo>
                  <a:pt x="95" y="249"/>
                </a:lnTo>
                <a:lnTo>
                  <a:pt x="95" y="153"/>
                </a:lnTo>
                <a:lnTo>
                  <a:pt x="0" y="153"/>
                </a:lnTo>
                <a:lnTo>
                  <a:pt x="0" y="93"/>
                </a:lnTo>
              </a:path>
            </a:pathLst>
          </a:custGeom>
          <a:solidFill>
            <a:srgbClr val="EDF8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" name="path"/>
          <p:cNvSpPr/>
          <p:nvPr/>
        </p:nvSpPr>
        <p:spPr>
          <a:xfrm>
            <a:off x="4120895" y="4620767"/>
            <a:ext cx="158496" cy="156972"/>
          </a:xfrm>
          <a:custGeom>
            <a:avLst/>
            <a:gdLst/>
            <a:ahLst/>
            <a:cxnLst/>
            <a:rect l="0" t="0" r="0" b="0"/>
            <a:pathLst>
              <a:path w="249" h="247">
                <a:moveTo>
                  <a:pt x="0" y="93"/>
                </a:moveTo>
                <a:lnTo>
                  <a:pt x="93" y="93"/>
                </a:lnTo>
                <a:lnTo>
                  <a:pt x="93" y="0"/>
                </a:lnTo>
                <a:lnTo>
                  <a:pt x="153" y="0"/>
                </a:lnTo>
                <a:lnTo>
                  <a:pt x="153" y="93"/>
                </a:lnTo>
                <a:lnTo>
                  <a:pt x="249" y="93"/>
                </a:lnTo>
                <a:lnTo>
                  <a:pt x="249" y="153"/>
                </a:lnTo>
                <a:lnTo>
                  <a:pt x="153" y="153"/>
                </a:lnTo>
                <a:lnTo>
                  <a:pt x="153" y="247"/>
                </a:lnTo>
                <a:lnTo>
                  <a:pt x="93" y="247"/>
                </a:lnTo>
                <a:lnTo>
                  <a:pt x="93" y="153"/>
                </a:lnTo>
                <a:lnTo>
                  <a:pt x="0" y="153"/>
                </a:lnTo>
                <a:lnTo>
                  <a:pt x="0" y="93"/>
                </a:lnTo>
              </a:path>
            </a:pathLst>
          </a:custGeom>
          <a:solidFill>
            <a:srgbClr val="EDF8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76816" y="2168652"/>
            <a:ext cx="2395728" cy="3061715"/>
          </a:xfrm>
          <a:prstGeom prst="rect">
            <a:avLst/>
          </a:prstGeom>
        </p:spPr>
      </p:pic>
      <p:pic>
        <p:nvPicPr>
          <p:cNvPr id="600" name="picture 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247" y="2168652"/>
            <a:ext cx="2273807" cy="3081527"/>
          </a:xfrm>
          <a:prstGeom prst="rect">
            <a:avLst/>
          </a:prstGeom>
        </p:spPr>
      </p:pic>
      <p:pic>
        <p:nvPicPr>
          <p:cNvPr id="602" name="picture 6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447544" y="2185416"/>
            <a:ext cx="2260091" cy="3063239"/>
          </a:xfrm>
          <a:prstGeom prst="rect">
            <a:avLst/>
          </a:prstGeom>
        </p:spPr>
      </p:pic>
      <p:pic>
        <p:nvPicPr>
          <p:cNvPr id="604" name="picture 6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49367" y="2186940"/>
            <a:ext cx="2231136" cy="3023615"/>
          </a:xfrm>
          <a:prstGeom prst="rect">
            <a:avLst/>
          </a:prstGeom>
        </p:spPr>
      </p:pic>
      <p:pic>
        <p:nvPicPr>
          <p:cNvPr id="606" name="picture 6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220711" y="2186940"/>
            <a:ext cx="2185416" cy="3023615"/>
          </a:xfrm>
          <a:prstGeom prst="rect">
            <a:avLst/>
          </a:prstGeom>
        </p:spPr>
      </p:pic>
      <p:sp>
        <p:nvSpPr>
          <p:cNvPr id="608" name="textbox 608"/>
          <p:cNvSpPr/>
          <p:nvPr/>
        </p:nvSpPr>
        <p:spPr>
          <a:xfrm>
            <a:off x="3064687" y="396976"/>
            <a:ext cx="6091554" cy="427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165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23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软件著作权（部分）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sp>
        <p:nvSpPr>
          <p:cNvPr id="610" name="textbox 610"/>
          <p:cNvSpPr/>
          <p:nvPr/>
        </p:nvSpPr>
        <p:spPr>
          <a:xfrm>
            <a:off x="7720338" y="5500697"/>
            <a:ext cx="1205230" cy="287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059"/>
              </a:lnSpc>
              <a:tabLst/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UDB-Cluster</a:t>
            </a:r>
            <a:endParaRPr lang="Microsoft YaHei" altLang="Microsoft YaHei" sz="1500" dirty="0"/>
          </a:p>
        </p:txBody>
      </p:sp>
      <p:sp>
        <p:nvSpPr>
          <p:cNvPr id="612" name="textbox 612"/>
          <p:cNvSpPr/>
          <p:nvPr/>
        </p:nvSpPr>
        <p:spPr>
          <a:xfrm>
            <a:off x="10108446" y="5500697"/>
            <a:ext cx="1153160" cy="287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059"/>
              </a:lnSpc>
              <a:tabLst/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UDB-Studio</a:t>
            </a:r>
            <a:endParaRPr lang="Microsoft YaHei" altLang="Microsoft YaHei" sz="1500" dirty="0"/>
          </a:p>
        </p:txBody>
      </p:sp>
      <p:sp>
        <p:nvSpPr>
          <p:cNvPr id="614" name="textbox 614"/>
          <p:cNvSpPr/>
          <p:nvPr/>
        </p:nvSpPr>
        <p:spPr>
          <a:xfrm>
            <a:off x="3134672" y="5552351"/>
            <a:ext cx="800734" cy="229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5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endParaRPr lang="Microsoft YaHei" altLang="Microsoft YaHei" sz="1500" dirty="0"/>
          </a:p>
        </p:txBody>
      </p:sp>
      <p:sp>
        <p:nvSpPr>
          <p:cNvPr id="616" name="textbox 616"/>
          <p:cNvSpPr/>
          <p:nvPr/>
        </p:nvSpPr>
        <p:spPr>
          <a:xfrm>
            <a:off x="5618792" y="5552351"/>
            <a:ext cx="762634" cy="229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5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UDB-TS</a:t>
            </a:r>
            <a:endParaRPr lang="Microsoft YaHei" altLang="Microsoft YaHei" sz="1500" dirty="0"/>
          </a:p>
        </p:txBody>
      </p:sp>
      <p:sp>
        <p:nvSpPr>
          <p:cNvPr id="618" name="textbox 618"/>
          <p:cNvSpPr/>
          <p:nvPr/>
        </p:nvSpPr>
        <p:spPr>
          <a:xfrm>
            <a:off x="719005" y="5555187"/>
            <a:ext cx="775969" cy="2266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99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UDB-TX</a:t>
            </a:r>
            <a:endParaRPr lang="Microsoft YaHei" altLang="Microsoft YaHei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2544" y="3733800"/>
            <a:ext cx="1749551" cy="2450591"/>
          </a:xfrm>
          <a:prstGeom prst="rect">
            <a:avLst/>
          </a:prstGeom>
        </p:spPr>
      </p:pic>
      <p:pic>
        <p:nvPicPr>
          <p:cNvPr id="622" name="picture 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07096" y="3733800"/>
            <a:ext cx="1655064" cy="2519172"/>
          </a:xfrm>
          <a:prstGeom prst="rect">
            <a:avLst/>
          </a:prstGeom>
        </p:spPr>
      </p:pic>
      <p:pic>
        <p:nvPicPr>
          <p:cNvPr id="624" name="picture 6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831323" y="3791711"/>
            <a:ext cx="1661159" cy="2392679"/>
          </a:xfrm>
          <a:prstGeom prst="rect">
            <a:avLst/>
          </a:prstGeom>
        </p:spPr>
      </p:pic>
      <p:pic>
        <p:nvPicPr>
          <p:cNvPr id="626" name="picture 6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496311" y="3800855"/>
            <a:ext cx="1540764" cy="2385060"/>
          </a:xfrm>
          <a:prstGeom prst="rect">
            <a:avLst/>
          </a:prstGeom>
        </p:spPr>
      </p:pic>
      <p:pic>
        <p:nvPicPr>
          <p:cNvPr id="628" name="picture 6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245352" y="3845052"/>
            <a:ext cx="1565147" cy="2339339"/>
          </a:xfrm>
          <a:prstGeom prst="rect">
            <a:avLst/>
          </a:prstGeom>
        </p:spPr>
      </p:pic>
      <p:pic>
        <p:nvPicPr>
          <p:cNvPr id="630" name="picture 6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039100" y="1322831"/>
            <a:ext cx="1597152" cy="2272284"/>
          </a:xfrm>
          <a:prstGeom prst="rect">
            <a:avLst/>
          </a:prstGeom>
        </p:spPr>
      </p:pic>
      <p:pic>
        <p:nvPicPr>
          <p:cNvPr id="632" name="picture 6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404359" y="3799331"/>
            <a:ext cx="1488947" cy="2385060"/>
          </a:xfrm>
          <a:prstGeom prst="rect">
            <a:avLst/>
          </a:prstGeom>
        </p:spPr>
      </p:pic>
      <p:pic>
        <p:nvPicPr>
          <p:cNvPr id="634" name="picture 6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890759" y="1322831"/>
            <a:ext cx="1528571" cy="2270760"/>
          </a:xfrm>
          <a:prstGeom prst="rect">
            <a:avLst/>
          </a:prstGeom>
        </p:spPr>
      </p:pic>
      <p:pic>
        <p:nvPicPr>
          <p:cNvPr id="636" name="picture 6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73608" y="1345692"/>
            <a:ext cx="1527047" cy="2270759"/>
          </a:xfrm>
          <a:prstGeom prst="rect">
            <a:avLst/>
          </a:prstGeom>
        </p:spPr>
      </p:pic>
      <p:pic>
        <p:nvPicPr>
          <p:cNvPr id="638" name="picture 6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534411" y="1345692"/>
            <a:ext cx="1513332" cy="2250947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251448" y="1345692"/>
            <a:ext cx="1491996" cy="2250947"/>
          </a:xfrm>
          <a:prstGeom prst="rect">
            <a:avLst/>
          </a:prstGeom>
        </p:spPr>
      </p:pic>
      <p:pic>
        <p:nvPicPr>
          <p:cNvPr id="642" name="picture 6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404359" y="1345691"/>
            <a:ext cx="1488947" cy="2247900"/>
          </a:xfrm>
          <a:prstGeom prst="rect">
            <a:avLst/>
          </a:prstGeom>
        </p:spPr>
      </p:pic>
      <p:sp>
        <p:nvSpPr>
          <p:cNvPr id="644" name="textbox 644"/>
          <p:cNvSpPr/>
          <p:nvPr/>
        </p:nvSpPr>
        <p:spPr>
          <a:xfrm>
            <a:off x="3064687" y="390626"/>
            <a:ext cx="6091554" cy="427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165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产品互认证书（部分）</a:t>
            </a:r>
            <a:r>
              <a:rPr sz="2300" b="1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6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87196" y="1170432"/>
            <a:ext cx="3467100" cy="4800600"/>
          </a:xfrm>
          <a:prstGeom prst="rect">
            <a:avLst/>
          </a:prstGeom>
        </p:spPr>
      </p:pic>
      <p:sp>
        <p:nvSpPr>
          <p:cNvPr id="648" name="textbox 648"/>
          <p:cNvSpPr/>
          <p:nvPr/>
        </p:nvSpPr>
        <p:spPr>
          <a:xfrm>
            <a:off x="6110020" y="1995855"/>
            <a:ext cx="3444875" cy="16344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397"/>
              </a:lnSpc>
              <a:tabLst/>
            </a:pPr>
            <a:endParaRPr lang="Arial" altLang="Arial" sz="100" dirty="0"/>
          </a:p>
          <a:p>
            <a:pPr marL="28575" algn="l" rtl="0" eaLnBrk="0">
              <a:lnSpc>
                <a:spcPct val="91000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以下四项正在进行</a:t>
            </a:r>
            <a:endParaRPr lang="Microsoft YaHei" altLang="Microsoft YaHei" sz="1700" dirty="0"/>
          </a:p>
          <a:p>
            <a:pPr algn="l" rtl="0" eaLnBrk="0">
              <a:lnSpc>
                <a:spcPct val="162000"/>
              </a:lnSpc>
              <a:tabLst/>
            </a:pPr>
            <a:endParaRPr lang="Arial" altLang="Arial" sz="1000" dirty="0"/>
          </a:p>
          <a:p>
            <a:pPr marL="17145" algn="l" rtl="0" eaLnBrk="0">
              <a:lnSpc>
                <a:spcPct val="92000"/>
              </a:lnSpc>
              <a:spcBef>
                <a:spcPts val="513"/>
              </a:spcBef>
              <a:tabLst/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sz="17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国家保密局-安全可控测评</a:t>
            </a:r>
            <a:endParaRPr lang="Microsoft YaHei" altLang="Microsoft YaHei" sz="1700" dirty="0"/>
          </a:p>
          <a:p>
            <a:pPr marL="17779" indent="-1270" algn="l" rtl="0" eaLnBrk="0">
              <a:lnSpc>
                <a:spcPct val="99000"/>
              </a:lnSpc>
              <a:spcBef>
                <a:spcPts val="270"/>
              </a:spcBef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sz="17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电子标准院-功能符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合性测试   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sz="17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国家保密局-安全数据库</a:t>
            </a:r>
            <a:endParaRPr lang="Microsoft YaHei" altLang="Microsoft YaHei" sz="1700" dirty="0"/>
          </a:p>
          <a:p>
            <a:pPr marL="12700" algn="l" rtl="0" eaLnBrk="0">
              <a:lnSpc>
                <a:spcPct val="92000"/>
              </a:lnSpc>
              <a:spcBef>
                <a:spcPts val="289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17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、信通院-分布式数据库能力认证</a:t>
            </a:r>
            <a:endParaRPr lang="Microsoft YaHei" altLang="Microsoft YaHei" sz="1700" dirty="0"/>
          </a:p>
        </p:txBody>
      </p:sp>
      <p:sp>
        <p:nvSpPr>
          <p:cNvPr id="650" name="textbox 650"/>
          <p:cNvSpPr/>
          <p:nvPr/>
        </p:nvSpPr>
        <p:spPr>
          <a:xfrm>
            <a:off x="5523407" y="453719"/>
            <a:ext cx="3632834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52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3619500" algn="l"/>
              </a:tabLst>
            </a:pP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产品国标认证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sp>
        <p:nvSpPr>
          <p:cNvPr id="652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icture 6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55079" y="483108"/>
            <a:ext cx="5428487" cy="5885687"/>
          </a:xfrm>
          <a:prstGeom prst="rect">
            <a:avLst/>
          </a:prstGeom>
        </p:spPr>
      </p:pic>
      <p:sp>
        <p:nvSpPr>
          <p:cNvPr id="656" name="textbox 656"/>
          <p:cNvSpPr/>
          <p:nvPr/>
        </p:nvSpPr>
        <p:spPr>
          <a:xfrm>
            <a:off x="4375058" y="3162295"/>
            <a:ext cx="1435100" cy="7988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117"/>
              </a:lnSpc>
              <a:tabLst/>
            </a:pPr>
            <a:endParaRPr lang="Arial" altLang="Arial" sz="100" dirty="0"/>
          </a:p>
          <a:p>
            <a:pPr marL="19684" algn="l" rtl="0" eaLnBrk="0">
              <a:lnSpc>
                <a:spcPct val="91000"/>
              </a:lnSpc>
              <a:tabLst/>
            </a:pPr>
            <a:r>
              <a:rPr sz="2700" kern="0" spc="50" dirty="0">
                <a:ln w="10151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竞品对比</a:t>
            </a:r>
            <a:endParaRPr lang="Microsoft YaHei" altLang="Microsoft YaHei" sz="2700" dirty="0"/>
          </a:p>
          <a:p>
            <a:pPr marL="12700" algn="l" rtl="0" eaLnBrk="0">
              <a:lnSpc>
                <a:spcPts val="2658"/>
              </a:lnSpc>
              <a:spcBef>
                <a:spcPts val="490"/>
              </a:spcBef>
              <a:tabLst/>
            </a:pPr>
            <a:r>
              <a:rPr sz="2000" kern="0" spc="1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Comparison</a:t>
            </a:r>
            <a:endParaRPr lang="Arial" altLang="Arial" sz="2000" dirty="0"/>
          </a:p>
        </p:txBody>
      </p:sp>
      <p:pic>
        <p:nvPicPr>
          <p:cNvPr id="658" name="picture 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9639" y="292607"/>
            <a:ext cx="1347216" cy="678180"/>
          </a:xfrm>
          <a:prstGeom prst="rect">
            <a:avLst/>
          </a:prstGeom>
        </p:spPr>
      </p:pic>
      <p:sp>
        <p:nvSpPr>
          <p:cNvPr id="660" name="textbox 660"/>
          <p:cNvSpPr/>
          <p:nvPr/>
        </p:nvSpPr>
        <p:spPr>
          <a:xfrm>
            <a:off x="5871492" y="3597501"/>
            <a:ext cx="1744979" cy="363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58"/>
              </a:lnSpc>
              <a:tabLst/>
            </a:pPr>
            <a:r>
              <a:rPr sz="2000" kern="0" spc="6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kern="0" spc="24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6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competitor</a:t>
            </a:r>
            <a:r>
              <a:rPr sz="2000" kern="0" spc="5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000" dirty="0"/>
          </a:p>
        </p:txBody>
      </p:sp>
      <p:grpSp>
        <p:nvGrpSpPr>
          <p:cNvPr id="66" name="group 66"/>
          <p:cNvGrpSpPr/>
          <p:nvPr/>
        </p:nvGrpSpPr>
        <p:grpSpPr>
          <a:xfrm rot="21600000">
            <a:off x="3183382" y="3267240"/>
            <a:ext cx="647953" cy="493991"/>
            <a:chOff x="0" y="0"/>
            <a:chExt cx="647953" cy="493991"/>
          </a:xfrm>
        </p:grpSpPr>
        <p:pic>
          <p:nvPicPr>
            <p:cNvPr id="662" name="picture 6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47953" cy="493991"/>
            </a:xfrm>
            <a:prstGeom prst="rect">
              <a:avLst/>
            </a:prstGeom>
          </p:spPr>
        </p:pic>
        <p:sp>
          <p:nvSpPr>
            <p:cNvPr id="664" name="textbox 664"/>
            <p:cNvSpPr/>
            <p:nvPr/>
          </p:nvSpPr>
          <p:spPr>
            <a:xfrm>
              <a:off x="-12700" y="-12700"/>
              <a:ext cx="673734" cy="6019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  <a:tabLst/>
              </a:pPr>
              <a:endParaRPr lang="Arial" altLang="Arial" sz="600" dirty="0"/>
            </a:p>
            <a:p>
              <a:pPr marL="213359" algn="l" rtl="0" eaLnBrk="0">
                <a:lnSpc>
                  <a:spcPct val="87000"/>
                </a:lnSpc>
                <a:spcBef>
                  <a:spcPts val="5"/>
                </a:spcBef>
                <a:tabLst/>
              </a:pPr>
              <a:r>
                <a:rPr sz="2700" b="1" kern="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</a:t>
              </a:r>
              <a:endParaRPr lang="Microsoft YaHei" altLang="Microsoft YaHei" sz="2700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21600000">
            <a:off x="587692" y="2358707"/>
            <a:ext cx="7867015" cy="4108450"/>
            <a:chOff x="0" y="0"/>
            <a:chExt cx="7867015" cy="4108450"/>
          </a:xfrm>
        </p:grpSpPr>
        <p:pic>
          <p:nvPicPr>
            <p:cNvPr id="666" name="picture 66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867015" cy="4108450"/>
            </a:xfrm>
            <a:prstGeom prst="rect">
              <a:avLst/>
            </a:prstGeom>
          </p:spPr>
        </p:pic>
        <p:sp>
          <p:nvSpPr>
            <p:cNvPr id="668" name="textbox 668"/>
            <p:cNvSpPr/>
            <p:nvPr/>
          </p:nvSpPr>
          <p:spPr>
            <a:xfrm>
              <a:off x="-12700" y="-12700"/>
              <a:ext cx="7893050" cy="41452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  <a:tabLst/>
              </a:pPr>
              <a:endParaRPr lang="Arial" altLang="Arial" sz="600" dirty="0"/>
            </a:p>
            <a:p>
              <a:pPr marL="118745" algn="l" rtl="0" eaLnBrk="0">
                <a:lnSpc>
                  <a:spcPct val="93000"/>
                </a:lnSpc>
                <a:spcBef>
                  <a:spcPts val="4"/>
                </a:spcBef>
                <a:tabLst>
                  <a:tab pos="7734934" algn="l"/>
                </a:tabLst>
              </a:pPr>
              <a:r>
                <a:rPr sz="900" kern="0" spc="8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400000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2000"/>
                </a:lnSpc>
                <a:tabLst/>
              </a:pPr>
              <a:endParaRPr lang="Arial" altLang="Arial" sz="1000" dirty="0"/>
            </a:p>
            <a:p>
              <a:pPr marL="125729" algn="l" rtl="0" eaLnBrk="0">
                <a:lnSpc>
                  <a:spcPct val="93000"/>
                </a:lnSpc>
                <a:spcBef>
                  <a:spcPts val="281"/>
                </a:spcBef>
                <a:tabLst>
                  <a:tab pos="7734934" algn="l"/>
                </a:tabLst>
              </a:pPr>
              <a:r>
                <a:rPr sz="900" kern="0" spc="8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350000</a:t>
              </a:r>
              <a:r>
                <a:rPr sz="900" kern="0" spc="6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121920" algn="l" rtl="0" eaLnBrk="0">
                <a:lnSpc>
                  <a:spcPct val="93000"/>
                </a:lnSpc>
                <a:spcBef>
                  <a:spcPts val="275"/>
                </a:spcBef>
                <a:tabLst>
                  <a:tab pos="7734934" algn="l"/>
                </a:tabLst>
              </a:pPr>
              <a:r>
                <a:rPr sz="900" kern="0" spc="8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300000</a:t>
              </a: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127635" algn="l" rtl="0" eaLnBrk="0">
                <a:lnSpc>
                  <a:spcPct val="93000"/>
                </a:lnSpc>
                <a:spcBef>
                  <a:spcPts val="274"/>
                </a:spcBef>
                <a:tabLst>
                  <a:tab pos="7734934" algn="l"/>
                </a:tabLst>
              </a:pP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250000</a:t>
              </a:r>
              <a:r>
                <a:rPr sz="900" kern="0" spc="8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123825" algn="l" rtl="0" eaLnBrk="0">
                <a:lnSpc>
                  <a:spcPct val="93000"/>
                </a:lnSpc>
                <a:spcBef>
                  <a:spcPts val="275"/>
                </a:spcBef>
                <a:tabLst>
                  <a:tab pos="7734934" algn="l"/>
                </a:tabLst>
              </a:pPr>
              <a:r>
                <a:rPr sz="900" kern="0" spc="8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200000</a:t>
              </a:r>
              <a:r>
                <a:rPr sz="900" kern="0" spc="6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148589" algn="l" rtl="0" eaLnBrk="0">
                <a:lnSpc>
                  <a:spcPct val="93000"/>
                </a:lnSpc>
                <a:spcBef>
                  <a:spcPts val="274"/>
                </a:spcBef>
                <a:tabLst>
                  <a:tab pos="7734934" algn="l"/>
                </a:tabLst>
              </a:pPr>
              <a:r>
                <a:rPr sz="900" kern="0" spc="5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150000</a:t>
              </a:r>
              <a:r>
                <a:rPr sz="900" kern="0" spc="6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144779" algn="l" rtl="0" eaLnBrk="0">
                <a:lnSpc>
                  <a:spcPct val="93000"/>
                </a:lnSpc>
                <a:spcBef>
                  <a:spcPts val="275"/>
                </a:spcBef>
                <a:tabLst>
                  <a:tab pos="7734934" algn="l"/>
                </a:tabLst>
              </a:pPr>
              <a:r>
                <a:rPr sz="900" kern="0" spc="5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100000</a:t>
              </a: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marL="200660" algn="l" rtl="0" eaLnBrk="0">
                <a:lnSpc>
                  <a:spcPct val="93000"/>
                </a:lnSpc>
                <a:spcBef>
                  <a:spcPts val="274"/>
                </a:spcBef>
                <a:tabLst>
                  <a:tab pos="7734934" algn="l"/>
                </a:tabLst>
              </a:pPr>
              <a:r>
                <a:rPr sz="900" kern="0" spc="8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50000</a:t>
              </a: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endParaRPr lang="Microsoft YaHei" altLang="Microsoft YaHei" sz="900" dirty="0"/>
            </a:p>
            <a:p>
              <a:pPr algn="l" rtl="0" eaLnBrk="0">
                <a:lnSpc>
                  <a:spcPct val="164000"/>
                </a:lnSpc>
                <a:tabLst/>
              </a:pPr>
              <a:endParaRPr lang="Arial" altLang="Arial" sz="1000" dirty="0"/>
            </a:p>
            <a:p>
              <a:pPr marL="1121410" indent="-601344" algn="l" rtl="0" eaLnBrk="0">
                <a:lnSpc>
                  <a:spcPct val="106000"/>
                </a:lnSpc>
                <a:spcBef>
                  <a:spcPts val="273"/>
                </a:spcBef>
                <a:tabLst>
                  <a:tab pos="7734934" algn="l"/>
                </a:tabLst>
              </a:pPr>
              <a:r>
                <a:rPr sz="900" kern="0" spc="2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</a:t>
              </a:r>
              <a:r>
                <a:rPr sz="900" kern="0" spc="6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r>
                <a:rPr sz="900" strike="sngStrike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	</a:t>
              </a:r>
              <a:r>
                <a:rPr sz="900" kern="0" spc="-1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</a:t>
              </a:r>
              <a:r>
                <a:rPr sz="900" kern="0" spc="1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16               </a:t>
              </a:r>
              <a:r>
                <a:rPr sz="900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   32</a:t>
              </a:r>
              <a:r>
                <a:rPr sz="900" kern="0" spc="1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           </a:t>
              </a:r>
              <a:r>
                <a:rPr sz="900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64                         96                         128                        160                        192</a:t>
              </a:r>
              <a:endParaRPr lang="Microsoft YaHei" altLang="Microsoft YaHei" sz="9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6508"/>
                </a:lnSpc>
                <a:tabLst/>
              </a:pPr>
              <a:endParaRPr lang="Arial" altLang="Arial" sz="100" dirty="0"/>
            </a:p>
            <a:p>
              <a:pPr marL="848360" algn="l" rtl="0" eaLnBrk="0">
                <a:lnSpc>
                  <a:spcPct val="95000"/>
                </a:lnSpc>
                <a:tabLst/>
              </a:pP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九有数据库</a:t>
              </a:r>
              <a:r>
                <a:rPr sz="900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UDB</a:t>
              </a: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-</a:t>
              </a:r>
              <a:r>
                <a:rPr sz="900" kern="0" spc="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TX</a:t>
              </a:r>
              <a:r>
                <a:rPr sz="900" kern="0" spc="7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主流商业数据库     主流国产数</a:t>
              </a:r>
              <a:r>
                <a:rPr sz="900" kern="0" spc="60" dirty="0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据库1     主流国产数据库2     国产数据库3     主流开源数据库</a:t>
              </a:r>
              <a:endParaRPr lang="Microsoft YaHei" altLang="Microsoft YaHei" sz="900" dirty="0"/>
            </a:p>
          </p:txBody>
        </p:sp>
      </p:grpSp>
      <p:sp>
        <p:nvSpPr>
          <p:cNvPr id="670" name="textbox 670"/>
          <p:cNvSpPr/>
          <p:nvPr/>
        </p:nvSpPr>
        <p:spPr>
          <a:xfrm>
            <a:off x="8538610" y="2529662"/>
            <a:ext cx="2943225" cy="3303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21590" algn="l" rtl="0" eaLnBrk="0">
              <a:lnSpc>
                <a:spcPts val="2170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&gt;</a:t>
            </a:r>
            <a:r>
              <a:rPr sz="1700" kern="0" spc="-84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服务端：</a:t>
            </a:r>
            <a:endParaRPr lang="Microsoft YaHei" altLang="Microsoft YaHei" sz="1700" dirty="0"/>
          </a:p>
          <a:p>
            <a:pPr marL="299084" algn="l" rtl="0" eaLnBrk="0">
              <a:lnSpc>
                <a:spcPts val="2059"/>
              </a:lnSpc>
              <a:spcBef>
                <a:spcPts val="723"/>
              </a:spcBef>
              <a:tabLst/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华为云| 超高I/O型</a:t>
            </a:r>
            <a:r>
              <a:rPr sz="1500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</a:t>
            </a:r>
            <a:endParaRPr lang="Microsoft YaHei" altLang="Microsoft YaHei" sz="1500" dirty="0"/>
          </a:p>
          <a:p>
            <a:pPr algn="r" rtl="0" eaLnBrk="0">
              <a:lnSpc>
                <a:spcPts val="2059"/>
              </a:lnSpc>
              <a:spcBef>
                <a:spcPts val="836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i7.4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xlarge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.4</a:t>
            </a:r>
            <a:r>
              <a:rPr sz="1500" kern="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</a:t>
            </a:r>
            <a:r>
              <a:rPr sz="1500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16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vCPUs</a:t>
            </a:r>
            <a:r>
              <a:rPr sz="1500" kern="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 6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Gi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</a:t>
            </a:r>
            <a:endParaRPr lang="Microsoft YaHei" altLang="Microsoft YaHei" sz="1500" dirty="0"/>
          </a:p>
          <a:p>
            <a:pPr marL="13970" algn="l" rtl="0" eaLnBrk="0">
              <a:lnSpc>
                <a:spcPct val="71000"/>
              </a:lnSpc>
              <a:spcBef>
                <a:spcPts val="1215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2*1.6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500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NVMe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SSD</a:t>
            </a:r>
            <a:endParaRPr lang="Microsoft YaHei" altLang="Microsoft YaHei" sz="1500" dirty="0"/>
          </a:p>
          <a:p>
            <a:pPr marL="21590" algn="l" rtl="0" eaLnBrk="0">
              <a:lnSpc>
                <a:spcPts val="3533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&gt;</a:t>
            </a:r>
            <a:r>
              <a:rPr sz="1700" kern="0" spc="-84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客户端：</a:t>
            </a:r>
            <a:endParaRPr lang="Microsoft YaHei" altLang="Microsoft YaHei" sz="1700" dirty="0"/>
          </a:p>
          <a:p>
            <a:pPr marL="299084" algn="l" rtl="0" eaLnBrk="0">
              <a:lnSpc>
                <a:spcPts val="2059"/>
              </a:lnSpc>
              <a:spcBef>
                <a:spcPts val="900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华为云| 通用计算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增强型</a:t>
            </a:r>
            <a:r>
              <a:rPr sz="1500" kern="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</a:t>
            </a:r>
            <a:endParaRPr lang="Microsoft YaHei" altLang="Microsoft YaHei" sz="1500" dirty="0"/>
          </a:p>
          <a:p>
            <a:pPr marL="12700" algn="l" rtl="0" eaLnBrk="0">
              <a:lnSpc>
                <a:spcPts val="2059"/>
              </a:lnSpc>
              <a:spcBef>
                <a:spcPts val="836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c6.4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xlarge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.2</a:t>
            </a:r>
            <a:r>
              <a:rPr sz="1500" kern="0" spc="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</a:t>
            </a:r>
            <a:r>
              <a:rPr sz="1500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16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vCPUs</a:t>
            </a:r>
            <a:r>
              <a:rPr sz="15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|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32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Gi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Microsoft YaHei" altLang="Microsoft YaHei" sz="1500" dirty="0"/>
          </a:p>
          <a:p>
            <a:pPr marL="21590" algn="l" rtl="0" eaLnBrk="0">
              <a:lnSpc>
                <a:spcPts val="3146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&gt;</a:t>
            </a:r>
            <a:r>
              <a:rPr sz="1700" kern="0" spc="-84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测试量：</a:t>
            </a:r>
            <a:endParaRPr lang="Microsoft YaHei" altLang="Microsoft YaHei" sz="1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847"/>
              </a:lnSpc>
              <a:tabLst/>
            </a:pPr>
            <a:endParaRPr lang="Arial" altLang="Arial" sz="100" dirty="0"/>
          </a:p>
          <a:p>
            <a:pPr marL="321309" algn="l" rtl="0" eaLnBrk="0">
              <a:lnSpc>
                <a:spcPct val="96000"/>
              </a:lnSpc>
              <a:tabLst/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500仓</a:t>
            </a:r>
            <a:r>
              <a:rPr sz="15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30分钟</a:t>
            </a:r>
            <a:endParaRPr lang="Microsoft YaHei" altLang="Microsoft YaHei" sz="1500" dirty="0"/>
          </a:p>
        </p:txBody>
      </p:sp>
      <p:sp>
        <p:nvSpPr>
          <p:cNvPr id="672" name="textbox 672"/>
          <p:cNvSpPr/>
          <p:nvPr/>
        </p:nvSpPr>
        <p:spPr>
          <a:xfrm>
            <a:off x="674030" y="1226576"/>
            <a:ext cx="10386694" cy="545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9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产品采用国际通用的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TPCC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基准测试</a:t>
            </a:r>
            <a:r>
              <a:rPr sz="15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，基于相同硬件和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TPC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-C测试条件下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产品性能表现</a:t>
            </a:r>
            <a:endParaRPr lang="Microsoft YaHei" altLang="Microsoft YaHei" sz="1500" dirty="0"/>
          </a:p>
          <a:p>
            <a:pPr marL="12700" algn="l" rtl="0" eaLnBrk="0">
              <a:lnSpc>
                <a:spcPts val="2495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优于市面上的商业数据库及开源数据库。</a:t>
            </a:r>
            <a:endParaRPr lang="Microsoft YaHei" altLang="Microsoft YaHei" sz="1500" dirty="0"/>
          </a:p>
        </p:txBody>
      </p:sp>
      <p:sp>
        <p:nvSpPr>
          <p:cNvPr id="674" name="textbox 674"/>
          <p:cNvSpPr/>
          <p:nvPr/>
        </p:nvSpPr>
        <p:spPr>
          <a:xfrm>
            <a:off x="3064687" y="460069"/>
            <a:ext cx="6091554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42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TPCC</a:t>
            </a:r>
            <a:r>
              <a:rPr sz="23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对比性能测试总结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sp>
        <p:nvSpPr>
          <p:cNvPr id="676" name="textbox 676"/>
          <p:cNvSpPr/>
          <p:nvPr/>
        </p:nvSpPr>
        <p:spPr>
          <a:xfrm>
            <a:off x="674763" y="2079551"/>
            <a:ext cx="1966595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813"/>
              </a:lnSpc>
              <a:tabLst/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单位:tpmC(N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ewOrders)</a:t>
            </a:r>
            <a:endParaRPr lang="Microsoft YaHei" altLang="Microsoft YaHei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table 678"/>
          <p:cNvGraphicFramePr>
            <a:graphicFrameLocks noGrp="1"/>
          </p:cNvGraphicFramePr>
          <p:nvPr/>
        </p:nvGraphicFramePr>
        <p:xfrm>
          <a:off x="355091" y="3588301"/>
          <a:ext cx="11481435" cy="2637154"/>
        </p:xfrm>
        <a:graphic>
          <a:graphicData uri="http://schemas.openxmlformats.org/drawingml/2006/table">
            <a:tbl>
              <a:tblPr/>
              <a:tblGrid>
                <a:gridCol w="1052830"/>
                <a:gridCol w="2054225"/>
                <a:gridCol w="1921510"/>
                <a:gridCol w="2327275"/>
                <a:gridCol w="1888489"/>
                <a:gridCol w="2237104"/>
              </a:tblGrid>
              <a:tr h="4502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72720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01B3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行业地位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00964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国产分布式前二产品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6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3344" indent="7620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国产集中式排名前二</a:t>
                      </a:r>
                      <a:r>
                        <a:rPr sz="1400" b="1" kern="0" spc="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b="1" kern="0" spc="-2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95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5250" indent="698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国内唯一上市数据库公司+   </a:t>
                      </a: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华为信创实力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2710" indent="63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400" b="1" kern="0" spc="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全球排名第一的数据</a:t>
                      </a: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库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93980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全球排名第二的数据库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86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7800" algn="l" rtl="0" eaLnBrk="0">
                        <a:lnSpc>
                          <a:spcPct val="91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1B3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比较场景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3344" indent="63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某财险保险某核心系统    </a:t>
                      </a: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复杂查询平均效能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57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3980" algn="l" rtl="0" eaLnBrk="0">
                        <a:lnSpc>
                          <a:spcPct val="9100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深投控OA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5250" algn="l" rtl="0" eaLnBrk="0">
                        <a:lnSpc>
                          <a:spcPct val="92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广电运通MOM平台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1600" indent="-63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国家海洋局南海信息</a:t>
                      </a:r>
                      <a:r>
                        <a:rPr sz="1400" b="1" kern="0" spc="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b="1" kern="0" spc="-2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中心AIS系统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4614" algn="l" rtl="0" eaLnBrk="0">
                        <a:lnSpc>
                          <a:spcPct val="9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某保险保险某核心系统</a:t>
                      </a:r>
                      <a:r>
                        <a:rPr sz="1400" b="1" kern="0" spc="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</a:t>
                      </a: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天津气象局预警系统</a:t>
                      </a:r>
                      <a:endParaRPr lang="Microsoft YaHei" altLang="Microsoft YaHei" sz="1400" dirty="0"/>
                    </a:p>
                    <a:p>
                      <a:pPr marL="95885" algn="l" rtl="0" eaLnBrk="0">
                        <a:lnSpc>
                          <a:spcPct val="91000"/>
                        </a:lnSpc>
                        <a:spcBef>
                          <a:spcPts val="151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宝安区某政务系统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72720" algn="l" rtl="0" eaLnBrk="0">
                        <a:lnSpc>
                          <a:spcPct val="91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01B3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对比结果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76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4614" indent="10160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UDB-TX快100倍</a:t>
                      </a:r>
                      <a:r>
                        <a:rPr sz="1400" b="1" kern="0" spc="-17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，且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半结构化处理能力超强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62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6045" algn="l" rtl="0" eaLnBrk="0">
                        <a:lnSpc>
                          <a:spcPts val="1853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UDB-TX快50%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以上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70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3980" indent="12064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400" b="1" kern="0" spc="-5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UDB-TX</a:t>
                      </a:r>
                      <a:r>
                        <a:rPr sz="1400" b="1" kern="0" spc="1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5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PK 海量先行投产，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产品兼容性好和替换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成本低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76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2075" indent="254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半结构化数据处理能   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力超强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67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398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华安83倍</a:t>
                      </a:r>
                      <a:r>
                        <a:rPr sz="1400" b="1" kern="0" spc="-20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，天津气象局50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倍</a:t>
                      </a:r>
                      <a:r>
                        <a:rPr sz="1400" b="1" kern="0" spc="-2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，宝安政务系统10倍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1620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01B3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代表性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2710" indent="6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复杂查询比较场景</a:t>
                      </a:r>
                      <a:r>
                        <a:rPr sz="1400" b="1" kern="0" spc="-25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，是 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数据库技术共同难点</a:t>
                      </a:r>
                      <a:r>
                        <a:rPr sz="1400" b="1" kern="0" spc="-16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代表意义广泛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4614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说明简单查询也具备</a:t>
                      </a:r>
                      <a:r>
                        <a:rPr sz="1400" b="1" kern="0" spc="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性能优势</a:t>
                      </a:r>
                      <a:r>
                        <a:rPr sz="1400" b="1" kern="0" spc="-1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，代表意义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广泛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5250" indent="-6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替代ORACLE的工作量仅多</a:t>
                      </a:r>
                      <a:r>
                        <a:rPr sz="1400" b="1" kern="0" spc="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于达梦</a:t>
                      </a:r>
                      <a:r>
                        <a:rPr sz="1400" b="1" kern="0" spc="-24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，并且在持续优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化</a:t>
                      </a:r>
                      <a:r>
                        <a:rPr sz="1400" b="1" kern="0" spc="-24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 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具备一定代表性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3344" indent="6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半结构化数据的客户   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需求越来越大</a:t>
                      </a:r>
                      <a:r>
                        <a:rPr sz="1400" b="1" kern="0" spc="-1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，具备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较大代表性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00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3980" algn="l" rtl="0" eaLnBrk="0">
                        <a:lnSpc>
                          <a:spcPct val="8200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全面碾压</a:t>
                      </a:r>
                      <a:r>
                        <a:rPr sz="1400" b="1" kern="0" spc="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MYSQL</a:t>
                      </a:r>
                      <a:endParaRPr lang="Microsoft YaHei" altLang="Microsoft YaHei" sz="1400" dirty="0"/>
                    </a:p>
                    <a:p>
                      <a:pPr marL="94614" algn="l" rtl="0" eaLnBrk="0">
                        <a:lnSpc>
                          <a:spcPts val="1822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具备广泛代表性</a:t>
                      </a:r>
                      <a:endParaRPr lang="Microsoft YaHei" altLang="Microsoft Ya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70" name="group 70"/>
          <p:cNvGrpSpPr/>
          <p:nvPr/>
        </p:nvGrpSpPr>
        <p:grpSpPr>
          <a:xfrm rot="21600000">
            <a:off x="355091" y="3185159"/>
            <a:ext cx="11481816" cy="335280"/>
            <a:chOff x="0" y="0"/>
            <a:chExt cx="11481816" cy="335280"/>
          </a:xfrm>
        </p:grpSpPr>
        <p:sp>
          <p:nvSpPr>
            <p:cNvPr id="680" name="textbox 680"/>
            <p:cNvSpPr/>
            <p:nvPr/>
          </p:nvSpPr>
          <p:spPr>
            <a:xfrm>
              <a:off x="0" y="0"/>
              <a:ext cx="11482069" cy="335915"/>
            </a:xfrm>
            <a:prstGeom prst="rect">
              <a:avLst/>
            </a:prstGeom>
            <a:solidFill>
              <a:srgbClr val="477AB1"/>
            </a:solidFill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7000"/>
                </a:lnSpc>
                <a:tabLst/>
              </a:pPr>
              <a:endParaRPr lang="Arial" altLang="Arial" sz="100" dirty="0"/>
            </a:p>
            <a:p>
              <a:pPr marL="5334634" algn="l" rtl="0" eaLnBrk="0">
                <a:lnSpc>
                  <a:spcPts val="2103"/>
                </a:lnSpc>
                <a:spcBef>
                  <a:spcPts val="1"/>
                </a:spcBef>
                <a:tabLst/>
              </a:pP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华为高斯/海量数据</a:t>
              </a:r>
              <a:endParaRPr lang="Microsoft YaHei" altLang="Microsoft YaHei" sz="1500" dirty="0"/>
            </a:p>
          </p:txBody>
        </p:sp>
        <p:sp>
          <p:nvSpPr>
            <p:cNvPr id="682" name="textbox 682"/>
            <p:cNvSpPr/>
            <p:nvPr/>
          </p:nvSpPr>
          <p:spPr>
            <a:xfrm>
              <a:off x="3401431" y="17461"/>
              <a:ext cx="1337310" cy="2927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2103"/>
                </a:lnSpc>
                <a:tabLst/>
              </a:pP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达梦/人大金仓</a:t>
              </a:r>
              <a:endParaRPr lang="Microsoft YaHei" altLang="Microsoft YaHei" sz="1500" dirty="0"/>
            </a:p>
          </p:txBody>
        </p:sp>
        <p:sp>
          <p:nvSpPr>
            <p:cNvPr id="684" name="textbox 684"/>
            <p:cNvSpPr/>
            <p:nvPr/>
          </p:nvSpPr>
          <p:spPr>
            <a:xfrm>
              <a:off x="1626376" y="17461"/>
              <a:ext cx="909955" cy="2927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2103"/>
                </a:lnSpc>
                <a:tabLst/>
              </a:pPr>
              <a:r>
                <a:rPr sz="1500" b="1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TiDB/OB</a:t>
              </a:r>
              <a:endParaRPr lang="Microsoft YaHei" altLang="Microsoft YaHei" sz="1500" dirty="0"/>
            </a:p>
          </p:txBody>
        </p:sp>
        <p:sp>
          <p:nvSpPr>
            <p:cNvPr id="686" name="textbox 686"/>
            <p:cNvSpPr/>
            <p:nvPr/>
          </p:nvSpPr>
          <p:spPr>
            <a:xfrm>
              <a:off x="10005410" y="73571"/>
              <a:ext cx="733425" cy="2324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9698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90000"/>
                </a:lnSpc>
                <a:tabLst/>
              </a:pPr>
              <a:r>
                <a:rPr sz="1500" b="1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MySQL</a:t>
              </a:r>
              <a:endParaRPr lang="Microsoft YaHei" altLang="Microsoft YaHei" sz="1500" dirty="0"/>
            </a:p>
          </p:txBody>
        </p:sp>
        <p:sp>
          <p:nvSpPr>
            <p:cNvPr id="688" name="textbox 688"/>
            <p:cNvSpPr/>
            <p:nvPr/>
          </p:nvSpPr>
          <p:spPr>
            <a:xfrm>
              <a:off x="7885150" y="73571"/>
              <a:ext cx="838200" cy="2298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989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9000"/>
                </a:lnSpc>
                <a:tabLst/>
              </a:pPr>
              <a:r>
                <a:rPr sz="1500" b="1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ORACLE</a:t>
              </a:r>
              <a:endParaRPr lang="Microsoft YaHei" altLang="Microsoft YaHei" sz="1500" dirty="0"/>
            </a:p>
          </p:txBody>
        </p:sp>
      </p:grpSp>
      <p:graphicFrame>
        <p:nvGraphicFramePr>
          <p:cNvPr id="690" name="table 690"/>
          <p:cNvGraphicFramePr>
            <a:graphicFrameLocks noGrp="1"/>
          </p:cNvGraphicFramePr>
          <p:nvPr/>
        </p:nvGraphicFramePr>
        <p:xfrm>
          <a:off x="1398269" y="3185159"/>
          <a:ext cx="8210550" cy="3041014"/>
        </p:xfrm>
        <a:graphic>
          <a:graphicData uri="http://schemas.openxmlformats.org/drawingml/2006/table">
            <a:tbl>
              <a:tblPr/>
              <a:tblGrid>
                <a:gridCol w="2064385"/>
                <a:gridCol w="1922145"/>
                <a:gridCol w="2326004"/>
                <a:gridCol w="1898014"/>
              </a:tblGrid>
              <a:tr h="30410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92" name="textbox 692"/>
          <p:cNvSpPr/>
          <p:nvPr/>
        </p:nvSpPr>
        <p:spPr>
          <a:xfrm>
            <a:off x="839597" y="1389151"/>
            <a:ext cx="9526269" cy="1358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51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五组具体场景的对比</a:t>
            </a:r>
            <a:r>
              <a:rPr sz="1700" b="1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b="1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可得出结论：</a:t>
            </a:r>
            <a:r>
              <a:rPr sz="1700" b="1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b="1" kern="0" spc="8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b="1" kern="0" spc="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b="1" kern="0" spc="8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优势明</a:t>
            </a:r>
            <a:r>
              <a:rPr sz="1700" b="1" kern="0" spc="7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</a:t>
            </a:r>
            <a:r>
              <a:rPr sz="17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700" dirty="0"/>
          </a:p>
          <a:p>
            <a:pPr algn="r" rtl="0" eaLnBrk="0">
              <a:lnSpc>
                <a:spcPts val="2323"/>
              </a:lnSpc>
              <a:spcBef>
                <a:spcPts val="520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&gt;</a:t>
            </a:r>
            <a:r>
              <a:rPr sz="1700" kern="0" spc="-73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性能全面强于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,单机场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景强于达梦与人大金仓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，复杂场景大大强于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TiDB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OB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700" dirty="0"/>
          </a:p>
          <a:p>
            <a:pPr marL="27305" algn="l" rtl="0" eaLnBrk="0">
              <a:lnSpc>
                <a:spcPts val="2155"/>
              </a:lnSpc>
              <a:spcBef>
                <a:spcPts val="730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&gt;</a:t>
            </a:r>
            <a:r>
              <a:rPr sz="1700" kern="0" spc="-73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具备高性能半结构化数据处理能力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OB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等。</a:t>
            </a:r>
            <a:endParaRPr lang="Microsoft YaHei" altLang="Microsoft YaHei" sz="17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500" dirty="0"/>
          </a:p>
          <a:p>
            <a:pPr marL="27305" algn="l" rtl="0" eaLnBrk="0">
              <a:lnSpc>
                <a:spcPts val="2160"/>
              </a:lnSpc>
              <a:spcBef>
                <a:spcPts val="1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&gt;</a:t>
            </a:r>
            <a:r>
              <a:rPr sz="1700" kern="0" spc="-67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的兼容性较好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能够低成本替代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endParaRPr lang="Microsoft YaHei" altLang="Microsoft YaHei" sz="1700" dirty="0"/>
          </a:p>
        </p:txBody>
      </p:sp>
      <p:sp>
        <p:nvSpPr>
          <p:cNvPr id="694" name="textbox 694"/>
          <p:cNvSpPr/>
          <p:nvPr/>
        </p:nvSpPr>
        <p:spPr>
          <a:xfrm>
            <a:off x="3064687" y="460069"/>
            <a:ext cx="6091554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65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典型客户场景的测试总结</a:t>
            </a:r>
            <a:r>
              <a:rPr sz="2300" b="1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box 696"/>
          <p:cNvSpPr/>
          <p:nvPr/>
        </p:nvSpPr>
        <p:spPr>
          <a:xfrm>
            <a:off x="8840548" y="3069207"/>
            <a:ext cx="3810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443"/>
              </a:lnSpc>
              <a:tabLst/>
            </a:pPr>
            <a:endParaRPr lang="Arial" altLang="Arial" sz="100" dirty="0"/>
          </a:p>
          <a:p>
            <a:pPr marL="15240" indent="-2540" algn="l" rtl="0" eaLnBrk="0">
              <a:lnSpc>
                <a:spcPct val="95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硬件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制约</a:t>
            </a:r>
            <a:endParaRPr lang="Microsoft YaHei" altLang="Microsoft YaHei" sz="1400" dirty="0"/>
          </a:p>
        </p:txBody>
      </p:sp>
      <p:pic>
        <p:nvPicPr>
          <p:cNvPr id="698" name="picture 6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53683" y="1002792"/>
            <a:ext cx="4863083" cy="5233415"/>
          </a:xfrm>
          <a:prstGeom prst="rect">
            <a:avLst/>
          </a:prstGeom>
        </p:spPr>
      </p:pic>
      <p:graphicFrame>
        <p:nvGraphicFramePr>
          <p:cNvPr id="700" name="table 700"/>
          <p:cNvGraphicFramePr>
            <a:graphicFrameLocks noGrp="1"/>
          </p:cNvGraphicFramePr>
          <p:nvPr/>
        </p:nvGraphicFramePr>
        <p:xfrm>
          <a:off x="169164" y="1087754"/>
          <a:ext cx="5274309" cy="2111374"/>
        </p:xfrm>
        <a:graphic>
          <a:graphicData uri="http://schemas.openxmlformats.org/drawingml/2006/table">
            <a:tbl>
              <a:tblPr/>
              <a:tblGrid>
                <a:gridCol w="1437639"/>
                <a:gridCol w="1973579"/>
                <a:gridCol w="1863089"/>
              </a:tblGrid>
              <a:tr h="4133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7314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OLTP</a:t>
                      </a:r>
                      <a:r>
                        <a:rPr sz="1700" kern="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数据库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1B3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31750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国产代表产品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1B3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707390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类型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1B36"/>
                    </a:solidFill>
                  </a:tcPr>
                </a:tc>
              </a:tr>
              <a:tr h="5257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77190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b="1" kern="0" spc="9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第一代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5250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b="1" kern="0" spc="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达梦、</a:t>
                      </a:r>
                      <a:r>
                        <a:rPr sz="1700" b="1" kern="0" spc="-3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b="1" kern="0" spc="6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金仓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4614" algn="l" rtl="0" eaLnBrk="0">
                        <a:lnSpc>
                          <a:spcPct val="96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FFC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集中式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38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53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77190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700" b="1" kern="0" spc="9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第二代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95250" algn="l" rtl="0" eaLnBrk="0">
                        <a:lnSpc>
                          <a:spcPts val="2374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b="1" kern="0" spc="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TiDB</a:t>
                      </a:r>
                      <a:r>
                        <a:rPr sz="1700" b="1" kern="0" spc="27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</a:t>
                      </a:r>
                      <a:r>
                        <a:rPr sz="1700" b="1" kern="0" spc="-35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700" b="1" kern="0" spc="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OB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23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858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700" b="1" kern="0" spc="60" dirty="0">
                          <a:solidFill>
                            <a:srgbClr val="477AB1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旧分布式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6083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77190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b="1" kern="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第三代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62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9854" algn="l" rtl="0" eaLnBrk="0">
                        <a:lnSpc>
                          <a:spcPct val="8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b="1" kern="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UDB-TX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62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20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b="1" kern="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新分布式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62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2" name="picture 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9164" y="3304032"/>
            <a:ext cx="5567171" cy="871727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 rot="21600000">
            <a:off x="169164" y="5376671"/>
            <a:ext cx="5565647" cy="871728"/>
            <a:chOff x="0" y="0"/>
            <a:chExt cx="5565647" cy="871728"/>
          </a:xfrm>
        </p:grpSpPr>
        <p:pic>
          <p:nvPicPr>
            <p:cNvPr id="704" name="picture 7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5565647" cy="871728"/>
            </a:xfrm>
            <a:prstGeom prst="rect">
              <a:avLst/>
            </a:prstGeom>
          </p:spPr>
        </p:pic>
        <p:sp>
          <p:nvSpPr>
            <p:cNvPr id="706" name="textbox 706"/>
            <p:cNvSpPr/>
            <p:nvPr/>
          </p:nvSpPr>
          <p:spPr>
            <a:xfrm>
              <a:off x="1113683" y="49159"/>
              <a:ext cx="4369434" cy="8305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  <a:tabLst/>
              </a:pPr>
              <a:endParaRPr lang="Arial" altLang="Arial" sz="100" dirty="0"/>
            </a:p>
            <a:p>
              <a:pPr marL="12700" indent="-635" algn="l" rtl="0" eaLnBrk="0">
                <a:lnSpc>
                  <a:spcPct val="117000"/>
                </a:lnSpc>
                <a:spcBef>
                  <a:spcPts val="1"/>
                </a:spcBef>
                <a:tabLst/>
              </a:pP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第三代的国产数据库</a:t>
              </a:r>
              <a:r>
                <a:rPr sz="1500" kern="0" spc="-11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500" kern="0" spc="-20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以</a:t>
              </a:r>
              <a:r>
                <a:rPr sz="1500" kern="0" spc="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UDB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为代表</a:t>
              </a:r>
              <a:r>
                <a:rPr sz="1500" kern="0" spc="-11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5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500" kern="0" spc="-25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5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能够解</a:t>
              </a:r>
              <a:r>
                <a:rPr sz="1500" kern="0" spc="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4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决之前两代的弊端</a:t>
              </a:r>
              <a:r>
                <a:rPr sz="1500" kern="0" spc="-11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4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500" kern="0" spc="-20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4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既能横</a:t>
              </a:r>
              <a:r>
                <a:rPr sz="1500" kern="0" spc="13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向扩展</a:t>
              </a:r>
              <a:r>
                <a:rPr sz="1500" kern="0" spc="-11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3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500" kern="0" spc="-25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3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又能够对</a:t>
              </a:r>
              <a:r>
                <a:rPr sz="1500" kern="0" spc="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1500" kern="0" spc="18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复杂查询上表现良好性能。</a:t>
              </a:r>
              <a:endParaRPr lang="Microsoft YaHei" altLang="Microsoft YaHei" sz="1500" dirty="0"/>
            </a:p>
          </p:txBody>
        </p:sp>
      </p:grpSp>
      <p:grpSp>
        <p:nvGrpSpPr>
          <p:cNvPr id="74" name="group 74"/>
          <p:cNvGrpSpPr/>
          <p:nvPr/>
        </p:nvGrpSpPr>
        <p:grpSpPr>
          <a:xfrm rot="21600000">
            <a:off x="169164" y="4338828"/>
            <a:ext cx="5565647" cy="871727"/>
            <a:chOff x="0" y="0"/>
            <a:chExt cx="5565647" cy="871727"/>
          </a:xfrm>
        </p:grpSpPr>
        <p:pic>
          <p:nvPicPr>
            <p:cNvPr id="708" name="picture 7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5565647" cy="871727"/>
            </a:xfrm>
            <a:prstGeom prst="rect">
              <a:avLst/>
            </a:prstGeom>
          </p:spPr>
        </p:pic>
        <p:sp>
          <p:nvSpPr>
            <p:cNvPr id="710" name="textbox 710"/>
            <p:cNvSpPr/>
            <p:nvPr/>
          </p:nvSpPr>
          <p:spPr>
            <a:xfrm>
              <a:off x="1113683" y="48981"/>
              <a:ext cx="4328795" cy="8305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8629"/>
                </a:lnSpc>
                <a:tabLst/>
              </a:pPr>
              <a:endParaRPr lang="Arial" altLang="Arial" sz="100" dirty="0"/>
            </a:p>
            <a:p>
              <a:pPr marL="12700" indent="-635" algn="l" rtl="0" eaLnBrk="0">
                <a:lnSpc>
                  <a:spcPct val="117000"/>
                </a:lnSpc>
                <a:tabLst/>
              </a:pPr>
              <a:r>
                <a:rPr sz="1500" kern="0" spc="17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第二代能够解决分布式横向扩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展问题</a:t>
              </a:r>
              <a:r>
                <a:rPr sz="1500" kern="0" spc="-11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500" kern="0" spc="-2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但缺点</a:t>
              </a:r>
              <a:r>
                <a:rPr sz="1500" kern="0" spc="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7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在于性能比第一代还差</a:t>
              </a:r>
              <a:r>
                <a:rPr sz="1500" kern="0" spc="-11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7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500" kern="0" spc="-25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7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尤</a:t>
              </a:r>
              <a:r>
                <a:rPr sz="1500" kern="0" spc="16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其在复杂查询方面</a:t>
              </a:r>
              <a:r>
                <a:rPr sz="1500" kern="0" spc="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180" dirty="0">
                  <a:solidFill>
                    <a:srgbClr val="26262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与国际先进水平差距巨大。</a:t>
              </a:r>
              <a:endParaRPr lang="Microsoft YaHei" altLang="Microsoft YaHei" sz="1500" dirty="0"/>
            </a:p>
          </p:txBody>
        </p:sp>
      </p:grpSp>
      <p:sp>
        <p:nvSpPr>
          <p:cNvPr id="712" name="textbox 712"/>
          <p:cNvSpPr/>
          <p:nvPr/>
        </p:nvSpPr>
        <p:spPr>
          <a:xfrm>
            <a:off x="1281577" y="3497336"/>
            <a:ext cx="4328795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870"/>
              </a:lnSpc>
              <a:tabLst/>
            </a:pPr>
            <a:endParaRPr lang="Arial" altLang="Arial" sz="100" dirty="0"/>
          </a:p>
          <a:p>
            <a:pPr marL="13970" indent="-1270" algn="l" rtl="0" eaLnBrk="0">
              <a:lnSpc>
                <a:spcPct val="112000"/>
              </a:lnSpc>
              <a:tabLst/>
            </a:pPr>
            <a:r>
              <a:rPr sz="1500" kern="0" spc="19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第一代缺点在于解决不了数据库横向扩展的问</a:t>
            </a:r>
            <a:r>
              <a:rPr sz="1500" kern="0" spc="6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5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题</a:t>
            </a:r>
            <a:r>
              <a:rPr sz="1500" kern="0" spc="-4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5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6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50" dirty="0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性能比国际先进水平尚有差距</a:t>
            </a:r>
            <a:endParaRPr lang="Microsoft YaHei" altLang="Microsoft YaHei" sz="1500" dirty="0"/>
          </a:p>
        </p:txBody>
      </p:sp>
      <p:sp>
        <p:nvSpPr>
          <p:cNvPr id="714" name="textbox 714"/>
          <p:cNvSpPr/>
          <p:nvPr/>
        </p:nvSpPr>
        <p:spPr>
          <a:xfrm>
            <a:off x="3064687" y="512782"/>
            <a:ext cx="6091554" cy="245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7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>
                <a:tab pos="888364" algn="l"/>
                <a:tab pos="6078220" algn="l"/>
              </a:tabLst>
            </a:pPr>
            <a:r>
              <a:rPr sz="15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500" b="1" kern="0" spc="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兼备超优性能和横向扩展能力的</a:t>
            </a:r>
            <a:r>
              <a:rPr sz="1500" b="1" kern="0" spc="10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新一代分布式  </a:t>
            </a:r>
            <a:r>
              <a:rPr sz="1500" b="1" strike="sngStrike" kern="0" spc="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1500" dirty="0"/>
          </a:p>
        </p:txBody>
      </p:sp>
      <p:sp>
        <p:nvSpPr>
          <p:cNvPr id="716" name="textbox 716"/>
          <p:cNvSpPr/>
          <p:nvPr/>
        </p:nvSpPr>
        <p:spPr>
          <a:xfrm>
            <a:off x="6229273" y="6464020"/>
            <a:ext cx="4138929" cy="274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90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数据增长过程最高性价比方案对比</a:t>
            </a: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示意图</a:t>
            </a:r>
            <a:endParaRPr lang="Microsoft YaHei" altLang="Microsoft YaHei" sz="1700" dirty="0"/>
          </a:p>
        </p:txBody>
      </p:sp>
      <p:sp>
        <p:nvSpPr>
          <p:cNvPr id="718" name="textbox 718"/>
          <p:cNvSpPr/>
          <p:nvPr/>
        </p:nvSpPr>
        <p:spPr>
          <a:xfrm>
            <a:off x="6889546" y="6191224"/>
            <a:ext cx="3320415" cy="1930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90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中小型数据量级</a:t>
            </a: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大型数据量级</a:t>
            </a:r>
            <a:endParaRPr lang="Microsoft YaHei" altLang="Microsoft YaHei" sz="1200" dirty="0"/>
          </a:p>
        </p:txBody>
      </p:sp>
      <p:pic>
        <p:nvPicPr>
          <p:cNvPr id="720" name="picture 7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875519" y="2230031"/>
            <a:ext cx="70484" cy="3913047"/>
          </a:xfrm>
          <a:prstGeom prst="rect">
            <a:avLst/>
          </a:prstGeom>
        </p:spPr>
      </p:pic>
      <p:sp>
        <p:nvSpPr>
          <p:cNvPr id="722" name="textbox 722"/>
          <p:cNvSpPr/>
          <p:nvPr/>
        </p:nvSpPr>
        <p:spPr>
          <a:xfrm>
            <a:off x="5601589" y="1954625"/>
            <a:ext cx="220979" cy="126682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14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1400" b="1" kern="0" spc="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综合使用成本</a:t>
            </a:r>
            <a:endParaRPr lang="Microsoft YaHei" altLang="Microsoft YaHei" sz="1400" dirty="0"/>
          </a:p>
        </p:txBody>
      </p:sp>
      <p:sp>
        <p:nvSpPr>
          <p:cNvPr id="724" name="textbox 724"/>
          <p:cNvSpPr/>
          <p:nvPr/>
        </p:nvSpPr>
        <p:spPr>
          <a:xfrm>
            <a:off x="10730823" y="5827490"/>
            <a:ext cx="379729" cy="646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</a:t>
            </a:r>
            <a:r>
              <a:rPr sz="14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容量</a:t>
            </a:r>
            <a:endParaRPr lang="Microsoft YaHei" altLang="Microsoft YaHei" sz="1400" dirty="0"/>
          </a:p>
        </p:txBody>
      </p:sp>
      <p:sp>
        <p:nvSpPr>
          <p:cNvPr id="726" name="textbox 726"/>
          <p:cNvSpPr/>
          <p:nvPr/>
        </p:nvSpPr>
        <p:spPr>
          <a:xfrm>
            <a:off x="10670540" y="1731467"/>
            <a:ext cx="911225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40" dirty="0">
                <a:solidFill>
                  <a:srgbClr val="0076E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旧分布式</a:t>
            </a:r>
            <a:endParaRPr lang="Microsoft YaHei" altLang="Microsoft YaHei" sz="1700" dirty="0"/>
          </a:p>
        </p:txBody>
      </p:sp>
      <p:sp>
        <p:nvSpPr>
          <p:cNvPr id="728" name="textbox 728"/>
          <p:cNvSpPr/>
          <p:nvPr/>
        </p:nvSpPr>
        <p:spPr>
          <a:xfrm>
            <a:off x="10669549" y="3250844"/>
            <a:ext cx="863600" cy="254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4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1700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13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endParaRPr lang="Microsoft YaHei" altLang="Microsoft YaHei" sz="1700" dirty="0"/>
          </a:p>
        </p:txBody>
      </p:sp>
      <p:sp>
        <p:nvSpPr>
          <p:cNvPr id="730" name="textbox 730"/>
          <p:cNvSpPr/>
          <p:nvPr/>
        </p:nvSpPr>
        <p:spPr>
          <a:xfrm>
            <a:off x="9572574" y="1201521"/>
            <a:ext cx="701040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84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700" kern="0" spc="6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集中式</a:t>
            </a:r>
            <a:endParaRPr lang="Microsoft YaHei" altLang="Microsoft YaHei" sz="1700" dirty="0"/>
          </a:p>
        </p:txBody>
      </p:sp>
      <p:sp>
        <p:nvSpPr>
          <p:cNvPr id="732" name="textbox 732"/>
          <p:cNvSpPr/>
          <p:nvPr/>
        </p:nvSpPr>
        <p:spPr>
          <a:xfrm>
            <a:off x="488670" y="4597920"/>
            <a:ext cx="304800" cy="5283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83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7000"/>
              </a:lnSpc>
              <a:tabLst/>
            </a:pPr>
            <a:r>
              <a:rPr sz="3800" b="1" kern="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lang="Microsoft YaHei" altLang="Microsoft YaHei" sz="3800" dirty="0"/>
          </a:p>
        </p:txBody>
      </p:sp>
      <p:sp>
        <p:nvSpPr>
          <p:cNvPr id="734" name="textbox 734"/>
          <p:cNvSpPr/>
          <p:nvPr/>
        </p:nvSpPr>
        <p:spPr>
          <a:xfrm>
            <a:off x="501053" y="5573280"/>
            <a:ext cx="292734" cy="525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18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9000"/>
              </a:lnSpc>
              <a:tabLst/>
            </a:pPr>
            <a:r>
              <a:rPr sz="3700" b="1" kern="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Microsoft YaHei" altLang="Microsoft YaHei" sz="3700" dirty="0"/>
          </a:p>
        </p:txBody>
      </p:sp>
      <p:sp>
        <p:nvSpPr>
          <p:cNvPr id="736" name="textbox 736"/>
          <p:cNvSpPr/>
          <p:nvPr/>
        </p:nvSpPr>
        <p:spPr>
          <a:xfrm>
            <a:off x="508482" y="3525964"/>
            <a:ext cx="285115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83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1000"/>
              </a:lnSpc>
              <a:tabLst/>
            </a:pPr>
            <a:r>
              <a:rPr sz="3600" b="1" kern="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  <a:endParaRPr lang="Microsoft YaHei" altLang="Microsoft YaHei" sz="3600" dirty="0"/>
          </a:p>
        </p:txBody>
      </p:sp>
      <p:sp>
        <p:nvSpPr>
          <p:cNvPr id="738" name="rect"/>
          <p:cNvSpPr/>
          <p:nvPr/>
        </p:nvSpPr>
        <p:spPr>
          <a:xfrm>
            <a:off x="7393304" y="4168686"/>
            <a:ext cx="41275" cy="1914067"/>
          </a:xfrm>
          <a:prstGeom prst="rect">
            <a:avLst/>
          </a:prstGeom>
          <a:solidFill>
            <a:srgbClr val="477AB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icture 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62356" y="789432"/>
            <a:ext cx="11055095" cy="6068567"/>
          </a:xfrm>
          <a:prstGeom prst="rect">
            <a:avLst/>
          </a:prstGeom>
        </p:spPr>
      </p:pic>
      <p:sp>
        <p:nvSpPr>
          <p:cNvPr id="742" name="textbox 742"/>
          <p:cNvSpPr/>
          <p:nvPr/>
        </p:nvSpPr>
        <p:spPr>
          <a:xfrm>
            <a:off x="4389152" y="380053"/>
            <a:ext cx="3679190" cy="469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8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产品测试报告与证书</a:t>
            </a:r>
            <a:endParaRPr lang="Microsoft YaHei" altLang="Microsoft YaHei" sz="3200" dirty="0"/>
          </a:p>
        </p:txBody>
      </p:sp>
      <p:graphicFrame>
        <p:nvGraphicFramePr>
          <p:cNvPr id="744" name="table 744"/>
          <p:cNvGraphicFramePr>
            <a:graphicFrameLocks noGrp="1"/>
          </p:cNvGraphicFramePr>
          <p:nvPr/>
        </p:nvGraphicFramePr>
        <p:xfrm>
          <a:off x="556259" y="783590"/>
          <a:ext cx="11067414" cy="6073775"/>
        </p:xfrm>
        <a:graphic>
          <a:graphicData uri="http://schemas.openxmlformats.org/drawingml/2006/table">
            <a:tbl>
              <a:tblPr/>
              <a:tblGrid>
                <a:gridCol w="1430020"/>
                <a:gridCol w="1102360"/>
                <a:gridCol w="1092835"/>
                <a:gridCol w="7442200"/>
              </a:tblGrid>
              <a:tr h="3536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494665" algn="l" rtl="0" eaLnBrk="0">
                        <a:lnSpc>
                          <a:spcPct val="9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类型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55015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7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颁发者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3491865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名称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rowSpan="5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82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6352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7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测试报告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83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华安保险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080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-华安保险费管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POC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测试报告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易行网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与达梦金仓在深投控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OA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的测试对比报告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493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航天长峰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255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GIS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场景功能测试报告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4294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金政软件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与两个知名国产数据库对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比测试报告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953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中国软件测评中心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软件产品登记测试报告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263525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纵向证书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深圳信创联盟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76200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九有数据库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TX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软件信创产品登记证书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rowSpan="12"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2890" algn="l" rtl="0" eaLnBrk="0">
                        <a:lnSpc>
                          <a:spcPct val="95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横向互认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11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77469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芯片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5564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鲲鹏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83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华为云兼容证书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5564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海光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5564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海光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CPU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兼容证书 2套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飞腾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飞腾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CPU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兼容证书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4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32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76835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服务器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7469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宝德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7469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宝德服务器兼容证书</a:t>
                      </a:r>
                      <a:r>
                        <a:rPr sz="1500" kern="0" spc="2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3185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曙光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9535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中科曙光证书 2套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4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78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74294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操作系统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4294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麒麟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4294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麒麟基于5种芯片证书 2套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5564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统信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620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证书3套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7366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应用软件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7469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普元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366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不同普元产品证书 6套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493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广电运通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9271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MOM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系统与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TX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互认证证书</a:t>
                      </a:r>
                      <a:r>
                        <a:rPr sz="1500" kern="0" spc="2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9535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5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同档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366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档案系统与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UDB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TX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互认证</a:t>
                      </a:r>
                      <a:r>
                        <a:rPr sz="15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1套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7366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佑友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86994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邮件管理系统互认证</a:t>
                      </a:r>
                      <a:endParaRPr lang="Microsoft YaHei" altLang="Microsoft YaHei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46" name="textbox 746"/>
          <p:cNvSpPr/>
          <p:nvPr/>
        </p:nvSpPr>
        <p:spPr>
          <a:xfrm>
            <a:off x="4262056" y="6615159"/>
            <a:ext cx="2037079" cy="245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5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内控一体化系统互认证</a:t>
            </a:r>
            <a:endParaRPr lang="Microsoft YaHei" altLang="Microsoft YaHei" sz="1500" dirty="0"/>
          </a:p>
        </p:txBody>
      </p:sp>
      <p:sp>
        <p:nvSpPr>
          <p:cNvPr id="748" name="textbox 748"/>
          <p:cNvSpPr/>
          <p:nvPr/>
        </p:nvSpPr>
        <p:spPr>
          <a:xfrm>
            <a:off x="3150585" y="6617590"/>
            <a:ext cx="429894" cy="243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金政</a:t>
            </a:r>
            <a:endParaRPr lang="Microsoft YaHei" altLang="Microsoft YaHei" sz="1500" dirty="0"/>
          </a:p>
        </p:txBody>
      </p:sp>
      <p:pic>
        <p:nvPicPr>
          <p:cNvPr id="750" name="picture 7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77387" y="636701"/>
            <a:ext cx="6065787" cy="76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picture 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67968" y="1551431"/>
            <a:ext cx="5167883" cy="5237988"/>
          </a:xfrm>
          <a:prstGeom prst="rect">
            <a:avLst/>
          </a:prstGeom>
        </p:spPr>
      </p:pic>
      <p:sp>
        <p:nvSpPr>
          <p:cNvPr id="754" name="textbox 754"/>
          <p:cNvSpPr/>
          <p:nvPr/>
        </p:nvSpPr>
        <p:spPr>
          <a:xfrm>
            <a:off x="7559420" y="2006841"/>
            <a:ext cx="3815715" cy="3564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483"/>
              </a:lnSpc>
              <a:tabLst/>
            </a:pPr>
            <a:endParaRPr lang="Arial" altLang="Arial" sz="100" dirty="0"/>
          </a:p>
          <a:p>
            <a:pPr marL="34290" algn="l" rtl="0" eaLnBrk="0">
              <a:lnSpc>
                <a:spcPct val="87000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1、在深圳国企科技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公司易行网测试两</a:t>
            </a:r>
            <a:endParaRPr lang="Microsoft YaHei" altLang="Microsoft YaHei" sz="1700" dirty="0"/>
          </a:p>
          <a:p>
            <a:pPr marL="13970" algn="l" rtl="0" eaLnBrk="0">
              <a:lnSpc>
                <a:spcPts val="3239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轮</a:t>
            </a:r>
            <a:r>
              <a:rPr sz="17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TPCC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OA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场景。</a:t>
            </a:r>
            <a:endParaRPr lang="Microsoft YaHei" altLang="Microsoft YaHei" sz="1700" dirty="0"/>
          </a:p>
          <a:p>
            <a:pPr marL="24129" algn="l" rtl="0" eaLnBrk="0">
              <a:lnSpc>
                <a:spcPct val="87000"/>
              </a:lnSpc>
              <a:spcBef>
                <a:spcPts val="1464"/>
              </a:spcBef>
              <a:tabLst/>
            </a:pP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</a:t>
            </a:r>
            <a:r>
              <a:rPr sz="17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TPCC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比头部竞品性</a:t>
            </a:r>
            <a:endParaRPr lang="Microsoft YaHei" altLang="Microsoft YaHei" sz="1700" dirty="0"/>
          </a:p>
          <a:p>
            <a:pPr marL="14604" algn="l" rtl="0" eaLnBrk="0">
              <a:lnSpc>
                <a:spcPts val="3452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能优越20%-30%以上</a:t>
            </a:r>
            <a:endParaRPr lang="Microsoft YaHei" altLang="Microsoft YaHei" sz="1700" dirty="0"/>
          </a:p>
          <a:p>
            <a:pPr marL="26669" algn="l" rtl="0" eaLnBrk="0">
              <a:lnSpc>
                <a:spcPct val="87000"/>
              </a:lnSpc>
              <a:spcBef>
                <a:spcPts val="1255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3、在深投控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OA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</a:t>
            </a:r>
            <a:r>
              <a:rPr sz="17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比头</a:t>
            </a:r>
            <a:endParaRPr lang="Microsoft YaHei" altLang="Microsoft YaHei" sz="1700" dirty="0"/>
          </a:p>
          <a:p>
            <a:pPr marL="15240" algn="l" rtl="0" eaLnBrk="0">
              <a:lnSpc>
                <a:spcPts val="345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部竞品性能优越50%以上。</a:t>
            </a:r>
            <a:endParaRPr lang="Microsoft YaHei" altLang="Microsoft YaHei" sz="1700" dirty="0"/>
          </a:p>
          <a:p>
            <a:pPr marL="12700" algn="l" rtl="0" eaLnBrk="0">
              <a:lnSpc>
                <a:spcPct val="87000"/>
              </a:lnSpc>
              <a:spcBef>
                <a:spcPts val="1248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4、结论：</a:t>
            </a:r>
            <a:r>
              <a:rPr sz="17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在相对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简单的集中</a:t>
            </a:r>
            <a:endParaRPr lang="Microsoft YaHei" altLang="Microsoft YaHei" sz="1700" dirty="0"/>
          </a:p>
          <a:p>
            <a:pPr marL="13970" algn="l" rtl="0" eaLnBrk="0">
              <a:lnSpc>
                <a:spcPct val="163000"/>
              </a:lnSpc>
              <a:spcBef>
                <a:spcPts val="8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式数据库场景具备国产友商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产品明显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优异的性能优势。</a:t>
            </a:r>
            <a:endParaRPr lang="Microsoft YaHei" altLang="Microsoft YaHei" sz="1700" dirty="0"/>
          </a:p>
        </p:txBody>
      </p:sp>
      <p:sp>
        <p:nvSpPr>
          <p:cNvPr id="756" name="textbox 756"/>
          <p:cNvSpPr/>
          <p:nvPr/>
        </p:nvSpPr>
        <p:spPr>
          <a:xfrm>
            <a:off x="5023967" y="266979"/>
            <a:ext cx="2629535" cy="721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361"/>
              </a:lnSpc>
              <a:tabLst/>
            </a:pPr>
            <a:endParaRPr lang="Arial" altLang="Arial" sz="100" dirty="0"/>
          </a:p>
          <a:p>
            <a:pPr marL="401320" indent="-389254" algn="l" rtl="0" eaLnBrk="0">
              <a:lnSpc>
                <a:spcPct val="99000"/>
              </a:lnSpc>
              <a:tabLst/>
            </a:pPr>
            <a:r>
              <a:rPr sz="23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基于深投控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OA</a:t>
            </a:r>
            <a:r>
              <a:rPr sz="23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</a:t>
            </a:r>
            <a:r>
              <a:rPr sz="23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测试报告摘选</a:t>
            </a:r>
            <a:endParaRPr lang="Microsoft YaHei" altLang="Microsoft YaHei" sz="2300" dirty="0"/>
          </a:p>
        </p:txBody>
      </p:sp>
      <p:pic>
        <p:nvPicPr>
          <p:cNvPr id="758" name="picture 7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800588" y="153923"/>
            <a:ext cx="1043940" cy="525779"/>
          </a:xfrm>
          <a:prstGeom prst="rect">
            <a:avLst/>
          </a:prstGeom>
        </p:spPr>
      </p:pic>
      <p:sp>
        <p:nvSpPr>
          <p:cNvPr id="760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2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4" name="table 764"/>
          <p:cNvGraphicFramePr>
            <a:graphicFrameLocks noGrp="1"/>
          </p:cNvGraphicFramePr>
          <p:nvPr/>
        </p:nvGraphicFramePr>
        <p:xfrm>
          <a:off x="1607438" y="1820798"/>
          <a:ext cx="3967479" cy="4318000"/>
        </p:xfrm>
        <a:graphic>
          <a:graphicData uri="http://schemas.openxmlformats.org/drawingml/2006/table">
            <a:tbl>
              <a:tblPr/>
              <a:tblGrid>
                <a:gridCol w="3967479"/>
              </a:tblGrid>
              <a:tr h="4311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1B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B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1B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1B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66" name="picture 7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16963" y="1830324"/>
            <a:ext cx="3948683" cy="4299203"/>
          </a:xfrm>
          <a:prstGeom prst="rect">
            <a:avLst/>
          </a:prstGeom>
        </p:spPr>
      </p:pic>
      <p:sp>
        <p:nvSpPr>
          <p:cNvPr id="768" name="textbox 768"/>
          <p:cNvSpPr/>
          <p:nvPr/>
        </p:nvSpPr>
        <p:spPr>
          <a:xfrm>
            <a:off x="7558506" y="2005469"/>
            <a:ext cx="3816350" cy="3566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483"/>
              </a:lnSpc>
              <a:tabLst/>
            </a:pPr>
            <a:endParaRPr lang="Arial" altLang="Arial" sz="100" dirty="0"/>
          </a:p>
          <a:p>
            <a:pPr marL="34925" algn="l" rtl="0" eaLnBrk="0">
              <a:lnSpc>
                <a:spcPct val="88000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1、在深圳财政内控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一体化系统作为测</a:t>
            </a:r>
            <a:endParaRPr lang="Microsoft YaHei" altLang="Microsoft YaHei" sz="1700" dirty="0"/>
          </a:p>
          <a:p>
            <a:pPr marL="12700" indent="1905" algn="l" rtl="0" eaLnBrk="0">
              <a:lnSpc>
                <a:spcPct val="161000"/>
              </a:lnSpc>
              <a:spcBef>
                <a:spcPts val="34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试场景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，金政为深圳财政系统的老牌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供应商</a:t>
            </a:r>
            <a:r>
              <a:rPr sz="17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，现时为深智城财政系统分包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商。</a:t>
            </a:r>
            <a:endParaRPr lang="Microsoft YaHei" altLang="Microsoft YaHei" sz="1700" dirty="0"/>
          </a:p>
          <a:p>
            <a:pPr marL="24765" algn="l" rtl="0" eaLnBrk="0">
              <a:lnSpc>
                <a:spcPct val="88000"/>
              </a:lnSpc>
              <a:spcBef>
                <a:spcPts val="1286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2、对比的两个国产数据库</a:t>
            </a:r>
            <a:r>
              <a:rPr sz="17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，均为头部</a:t>
            </a:r>
            <a:endParaRPr lang="Microsoft YaHei" altLang="Microsoft YaHei" sz="1700" dirty="0"/>
          </a:p>
          <a:p>
            <a:pPr marL="14604" algn="l" rtl="0" eaLnBrk="0">
              <a:lnSpc>
                <a:spcPts val="3211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竞品</a:t>
            </a:r>
            <a:endParaRPr lang="Microsoft YaHei" altLang="Microsoft YaHei" sz="1700" dirty="0"/>
          </a:p>
          <a:p>
            <a:pPr marL="27305" algn="l" rtl="0" eaLnBrk="0">
              <a:lnSpc>
                <a:spcPct val="87000"/>
              </a:lnSpc>
              <a:spcBef>
                <a:spcPts val="1478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3、结论：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再次证明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在相对简</a:t>
            </a:r>
            <a:endParaRPr lang="Microsoft YaHei" altLang="Microsoft YaHei" sz="1700" dirty="0"/>
          </a:p>
          <a:p>
            <a:pPr marL="14604" indent="1270" algn="l" rtl="0" eaLnBrk="0">
              <a:lnSpc>
                <a:spcPct val="163000"/>
              </a:lnSpc>
              <a:spcBef>
                <a:spcPts val="7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单的集中式数据库场景具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备国产友商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产品明显优异的性能优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势。</a:t>
            </a:r>
            <a:endParaRPr lang="Microsoft YaHei" altLang="Microsoft YaHei" sz="1700" dirty="0"/>
          </a:p>
        </p:txBody>
      </p:sp>
      <p:sp>
        <p:nvSpPr>
          <p:cNvPr id="770" name="textbox 770"/>
          <p:cNvSpPr/>
          <p:nvPr/>
        </p:nvSpPr>
        <p:spPr>
          <a:xfrm>
            <a:off x="4340072" y="367055"/>
            <a:ext cx="3502025" cy="722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100" dirty="0"/>
          </a:p>
          <a:p>
            <a:pPr marL="806450" indent="-793750" algn="l" rtl="0" eaLnBrk="0">
              <a:lnSpc>
                <a:spcPct val="99000"/>
              </a:lnSpc>
              <a:spcBef>
                <a:spcPts val="1"/>
              </a:spcBef>
              <a:tabLst/>
            </a:pPr>
            <a:r>
              <a:rPr sz="2300" b="1" kern="0" spc="18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基于深圳财政内控一体化</a:t>
            </a:r>
            <a:r>
              <a:rPr sz="2300" b="1" kern="0" spc="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kern="0" spc="1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系统报告摘选</a:t>
            </a:r>
            <a:endParaRPr lang="Microsoft YaHei" altLang="Microsoft YaHei" sz="2300" dirty="0"/>
          </a:p>
        </p:txBody>
      </p:sp>
      <p:pic>
        <p:nvPicPr>
          <p:cNvPr id="772" name="picture 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800588" y="153923"/>
            <a:ext cx="1043940" cy="525779"/>
          </a:xfrm>
          <a:prstGeom prst="rect">
            <a:avLst/>
          </a:prstGeom>
        </p:spPr>
      </p:pic>
      <p:sp>
        <p:nvSpPr>
          <p:cNvPr id="774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6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55079" y="483108"/>
            <a:ext cx="5428487" cy="5885687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4380660" y="3166200"/>
            <a:ext cx="1718310" cy="7943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35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2700" kern="0" spc="50" dirty="0">
                <a:ln w="10151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产品体系</a:t>
            </a:r>
            <a:endParaRPr lang="Microsoft YaHei" altLang="Microsoft YaHei" sz="2700" dirty="0"/>
          </a:p>
          <a:p>
            <a:pPr marL="12700" algn="l" rtl="0" eaLnBrk="0">
              <a:lnSpc>
                <a:spcPts val="2658"/>
              </a:lnSpc>
              <a:spcBef>
                <a:spcPts val="486"/>
              </a:spcBef>
              <a:tabLst/>
            </a:pPr>
            <a:r>
              <a:rPr sz="2000" kern="0" spc="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Project</a:t>
            </a:r>
            <a:r>
              <a:rPr sz="2000" kern="0" spc="14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kern="0" spc="0" dirty="0">
                <a:solidFill>
                  <a:srgbClr val="001B36">
                    <a:alpha val="100000"/>
                  </a:srgbClr>
                </a:solidFill>
                <a:latin typeface="Arial"/>
                <a:ea typeface="Arial"/>
                <a:cs typeface="Arial"/>
              </a:rPr>
              <a:t>Series</a:t>
            </a:r>
            <a:endParaRPr lang="Arial" altLang="Arial" sz="2000" dirty="0"/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9639" y="292607"/>
            <a:ext cx="1347216" cy="6781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3183382" y="3267240"/>
            <a:ext cx="647953" cy="493991"/>
            <a:chOff x="0" y="0"/>
            <a:chExt cx="647953" cy="493991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47953" cy="493991"/>
            </a:xfrm>
            <a:prstGeom prst="rect">
              <a:avLst/>
            </a:prstGeom>
          </p:spPr>
        </p:pic>
        <p:sp>
          <p:nvSpPr>
            <p:cNvPr id="48" name="textbox 48"/>
            <p:cNvSpPr/>
            <p:nvPr/>
          </p:nvSpPr>
          <p:spPr>
            <a:xfrm>
              <a:off x="-12700" y="-12700"/>
              <a:ext cx="673734" cy="6019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  <a:tabLst/>
              </a:pPr>
              <a:endParaRPr lang="Arial" altLang="Arial" sz="600" dirty="0"/>
            </a:p>
            <a:p>
              <a:pPr marL="227329" algn="l" rtl="0" eaLnBrk="0">
                <a:lnSpc>
                  <a:spcPct val="88000"/>
                </a:lnSpc>
                <a:spcBef>
                  <a:spcPts val="2"/>
                </a:spcBef>
                <a:tabLst/>
              </a:pPr>
              <a:r>
                <a:rPr sz="2700" b="1" kern="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</a:t>
              </a:r>
              <a:endParaRPr lang="Microsoft YaHei" altLang="Microsoft YaHei" sz="2700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7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3088" y="1901951"/>
            <a:ext cx="7292340" cy="4445508"/>
          </a:xfrm>
          <a:prstGeom prst="rect">
            <a:avLst/>
          </a:prstGeom>
        </p:spPr>
      </p:pic>
      <p:sp>
        <p:nvSpPr>
          <p:cNvPr id="780" name="textbox 780"/>
          <p:cNvSpPr/>
          <p:nvPr/>
        </p:nvSpPr>
        <p:spPr>
          <a:xfrm>
            <a:off x="7932115" y="2005647"/>
            <a:ext cx="3816350" cy="3977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481"/>
              </a:lnSpc>
              <a:tabLst/>
            </a:pPr>
            <a:endParaRPr lang="Arial" altLang="Arial" sz="100" dirty="0"/>
          </a:p>
          <a:p>
            <a:pPr marL="34925" algn="l" rtl="0" eaLnBrk="0">
              <a:lnSpc>
                <a:spcPct val="8800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用户需求提升复杂查询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性能需求</a:t>
            </a:r>
            <a:endParaRPr lang="Microsoft YaHei" altLang="Microsoft YaHei" sz="1700" dirty="0"/>
          </a:p>
          <a:p>
            <a:pPr marL="12700" indent="12064" algn="l" rtl="0" eaLnBrk="0">
              <a:lnSpc>
                <a:spcPct val="161000"/>
              </a:lnSpc>
              <a:spcBef>
                <a:spcPts val="36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2、有竞争对手蚂蚁金服和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TIDB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的技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术人员的参与</a:t>
            </a:r>
            <a:r>
              <a:rPr sz="17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，各自都对自己的数据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库性能做了调优</a:t>
            </a:r>
            <a:endParaRPr lang="Microsoft YaHei" altLang="Microsoft YaHei" sz="1700" dirty="0"/>
          </a:p>
          <a:p>
            <a:pPr marL="27305" algn="l" rtl="0" eaLnBrk="0">
              <a:lnSpc>
                <a:spcPct val="96000"/>
              </a:lnSpc>
              <a:spcBef>
                <a:spcPts val="1282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3、测试的场景是金融行业核心系统，</a:t>
            </a:r>
            <a:endParaRPr lang="Microsoft YaHei" altLang="Microsoft YaHei" sz="1700" dirty="0"/>
          </a:p>
          <a:p>
            <a:pPr marL="13334" algn="l" rtl="0" eaLnBrk="0">
              <a:lnSpc>
                <a:spcPct val="96000"/>
              </a:lnSpc>
              <a:spcBef>
                <a:spcPts val="1283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属于数据库应用的高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端场景</a:t>
            </a:r>
            <a:endParaRPr lang="Microsoft YaHei" altLang="Microsoft YaHei" sz="1700" dirty="0"/>
          </a:p>
          <a:p>
            <a:pPr marL="13334" algn="l" rtl="0" eaLnBrk="0">
              <a:lnSpc>
                <a:spcPct val="88000"/>
              </a:lnSpc>
              <a:spcBef>
                <a:spcPts val="1284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4、各家竞品测试的都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是分布式数据库</a:t>
            </a:r>
            <a:endParaRPr lang="Microsoft YaHei" altLang="Microsoft YaHei" sz="1700" dirty="0"/>
          </a:p>
          <a:p>
            <a:pPr marL="14604" indent="15875" algn="l" rtl="0" eaLnBrk="0">
              <a:lnSpc>
                <a:spcPct val="161000"/>
              </a:lnSpc>
              <a:spcBef>
                <a:spcPts val="27"/>
              </a:spcBef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5、测试结论</a:t>
            </a:r>
            <a:r>
              <a:rPr sz="17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：都与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对比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有比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7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快80倍+</a:t>
            </a:r>
            <a:r>
              <a:rPr sz="1700" b="1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TIDB</a:t>
            </a:r>
            <a:r>
              <a:rPr sz="17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\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OB</a:t>
            </a:r>
            <a:r>
              <a:rPr sz="17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7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慢。</a:t>
            </a:r>
            <a:endParaRPr lang="Microsoft YaHei" altLang="Microsoft YaHei" sz="1700" dirty="0"/>
          </a:p>
        </p:txBody>
      </p:sp>
      <p:sp>
        <p:nvSpPr>
          <p:cNvPr id="782" name="textbox 782"/>
          <p:cNvSpPr/>
          <p:nvPr/>
        </p:nvSpPr>
        <p:spPr>
          <a:xfrm>
            <a:off x="4181322" y="366750"/>
            <a:ext cx="3819525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3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2300" b="1" kern="0" spc="19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基于华安保险核心业务</a:t>
            </a:r>
            <a:r>
              <a:rPr sz="2300" b="1" kern="0" spc="18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</a:t>
            </a:r>
            <a:endParaRPr lang="Microsoft YaHei" altLang="Microsoft YaHei" sz="2300" dirty="0"/>
          </a:p>
        </p:txBody>
      </p:sp>
      <p:sp>
        <p:nvSpPr>
          <p:cNvPr id="784" name="textbox 784"/>
          <p:cNvSpPr/>
          <p:nvPr/>
        </p:nvSpPr>
        <p:spPr>
          <a:xfrm>
            <a:off x="5134431" y="733119"/>
            <a:ext cx="1913889" cy="356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1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300" b="1" kern="0" spc="17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测试报告摘选</a:t>
            </a:r>
            <a:endParaRPr lang="Microsoft YaHei" altLang="Microsoft YaHei" sz="2300" dirty="0"/>
          </a:p>
        </p:txBody>
      </p:sp>
      <p:pic>
        <p:nvPicPr>
          <p:cNvPr id="786" name="picture 7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800588" y="153923"/>
            <a:ext cx="1043940" cy="525779"/>
          </a:xfrm>
          <a:prstGeom prst="rect">
            <a:avLst/>
          </a:prstGeom>
        </p:spPr>
      </p:pic>
      <p:sp>
        <p:nvSpPr>
          <p:cNvPr id="788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0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picture 7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55079" y="483108"/>
            <a:ext cx="5428487" cy="5885687"/>
          </a:xfrm>
          <a:prstGeom prst="rect">
            <a:avLst/>
          </a:prstGeom>
        </p:spPr>
      </p:pic>
      <p:sp>
        <p:nvSpPr>
          <p:cNvPr id="794" name="textbox 794"/>
          <p:cNvSpPr/>
          <p:nvPr/>
        </p:nvSpPr>
        <p:spPr>
          <a:xfrm>
            <a:off x="4380660" y="3161585"/>
            <a:ext cx="3220085" cy="799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5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2700" kern="0" spc="80" dirty="0">
                <a:ln w="10151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产品推广与服务方案</a:t>
            </a:r>
            <a:endParaRPr lang="Microsoft YaHei" altLang="Microsoft YaHei" sz="2700" dirty="0"/>
          </a:p>
          <a:p>
            <a:pPr marL="12700" algn="l" rtl="0" eaLnBrk="0">
              <a:lnSpc>
                <a:spcPts val="2658"/>
              </a:lnSpc>
              <a:spcBef>
                <a:spcPts val="505"/>
              </a:spcBef>
              <a:tabLst/>
            </a:pPr>
            <a:r>
              <a:rPr sz="2000" kern="0" spc="-50" dirty="0">
                <a:ln w="728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Product</a:t>
            </a:r>
            <a:r>
              <a:rPr sz="20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50" dirty="0">
                <a:ln w="728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&amp;</a:t>
            </a:r>
            <a:r>
              <a:rPr sz="2000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50" dirty="0">
                <a:ln w="728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Service</a:t>
            </a:r>
            <a:r>
              <a:rPr sz="20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60" dirty="0">
                <a:ln w="7282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Solution</a:t>
            </a:r>
            <a:endParaRPr lang="Microsoft YaHei" altLang="Microsoft YaHei" sz="2000" dirty="0"/>
          </a:p>
        </p:txBody>
      </p:sp>
      <p:pic>
        <p:nvPicPr>
          <p:cNvPr id="796" name="picture 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9639" y="292607"/>
            <a:ext cx="1347216" cy="67818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 rot="21600000">
            <a:off x="3183382" y="3267240"/>
            <a:ext cx="647953" cy="493991"/>
            <a:chOff x="0" y="0"/>
            <a:chExt cx="647953" cy="493991"/>
          </a:xfrm>
        </p:grpSpPr>
        <p:pic>
          <p:nvPicPr>
            <p:cNvPr id="798" name="picture 7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47953" cy="493991"/>
            </a:xfrm>
            <a:prstGeom prst="rect">
              <a:avLst/>
            </a:prstGeom>
          </p:spPr>
        </p:pic>
        <p:sp>
          <p:nvSpPr>
            <p:cNvPr id="800" name="textbox 800"/>
            <p:cNvSpPr/>
            <p:nvPr/>
          </p:nvSpPr>
          <p:spPr>
            <a:xfrm>
              <a:off x="-12700" y="-12700"/>
              <a:ext cx="673734" cy="5975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  <a:tabLst/>
              </a:pPr>
              <a:endParaRPr lang="Arial" altLang="Arial" sz="600" dirty="0"/>
            </a:p>
            <a:p>
              <a:pPr marL="222250" algn="l" rtl="0" eaLnBrk="0">
                <a:lnSpc>
                  <a:spcPct val="87000"/>
                </a:lnSpc>
                <a:spcBef>
                  <a:spcPts val="3"/>
                </a:spcBef>
                <a:tabLst/>
              </a:pPr>
              <a:r>
                <a:rPr sz="2700" b="1" kern="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</a:t>
              </a:r>
              <a:endParaRPr lang="Microsoft YaHei" altLang="Microsoft YaHei" sz="2700" dirty="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extbox 802"/>
          <p:cNvSpPr/>
          <p:nvPr/>
        </p:nvSpPr>
        <p:spPr>
          <a:xfrm>
            <a:off x="4749258" y="3529477"/>
            <a:ext cx="2120264" cy="1270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141"/>
              </a:lnSpc>
              <a:tabLst/>
            </a:pPr>
            <a:endParaRPr lang="Arial" altLang="Arial" sz="100" dirty="0"/>
          </a:p>
          <a:p>
            <a:pPr marL="530859" algn="l" rtl="0" eaLnBrk="0">
              <a:lnSpc>
                <a:spcPct val="91000"/>
              </a:lnSpc>
              <a:tabLst/>
            </a:pPr>
            <a:r>
              <a:rPr sz="1700" b="1" kern="0" spc="-1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非标数据库</a:t>
            </a:r>
            <a:endParaRPr lang="Microsoft YaHei" altLang="Microsoft YaHei" sz="1700" dirty="0"/>
          </a:p>
          <a:p>
            <a:pPr marL="17145" algn="l" rtl="0" eaLnBrk="0">
              <a:lnSpc>
                <a:spcPct val="84000"/>
              </a:lnSpc>
              <a:spcBef>
                <a:spcPts val="776"/>
              </a:spcBef>
              <a:tabLst/>
            </a:pPr>
            <a:r>
              <a:rPr sz="1700" kern="0" spc="1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多模超融合数据库，</a:t>
            </a:r>
            <a:endParaRPr lang="Microsoft YaHei" altLang="Microsoft YaHei" sz="1700" dirty="0"/>
          </a:p>
          <a:p>
            <a:pPr marL="12700" algn="l" rtl="0" eaLnBrk="0">
              <a:lnSpc>
                <a:spcPts val="2636"/>
              </a:lnSpc>
              <a:tabLst/>
            </a:pPr>
            <a:r>
              <a:rPr sz="1700" kern="0" spc="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分时序</a:t>
            </a:r>
            <a:r>
              <a:rPr sz="1700" kern="0" spc="-17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27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</a:t>
            </a:r>
            <a:r>
              <a:rPr sz="1700" kern="0" spc="-25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34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对象</a:t>
            </a:r>
            <a:endParaRPr lang="Microsoft YaHei" altLang="Microsoft YaHei" sz="1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800" dirty="0"/>
          </a:p>
          <a:p>
            <a:pPr algn="l" rtl="0" eaLnBrk="0">
              <a:lnSpc>
                <a:spcPct val="7148"/>
              </a:lnSpc>
              <a:tabLst/>
            </a:pPr>
            <a:endParaRPr lang="Arial" altLang="Arial" sz="100" dirty="0"/>
          </a:p>
          <a:p>
            <a:pPr marL="138429" algn="l" rtl="0" eaLnBrk="0">
              <a:lnSpc>
                <a:spcPct val="91000"/>
              </a:lnSpc>
              <a:tabLst/>
            </a:pPr>
            <a:r>
              <a:rPr sz="1700" kern="0" spc="1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融合三个产品方向</a:t>
            </a:r>
            <a:endParaRPr lang="Microsoft YaHei" altLang="Microsoft YaHei" sz="1700" dirty="0"/>
          </a:p>
        </p:txBody>
      </p:sp>
      <p:sp>
        <p:nvSpPr>
          <p:cNvPr id="804" name="textbox 804"/>
          <p:cNvSpPr/>
          <p:nvPr/>
        </p:nvSpPr>
        <p:spPr>
          <a:xfrm>
            <a:off x="3783456" y="5427167"/>
            <a:ext cx="5229859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98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2000"/>
              </a:lnSpc>
              <a:tabLst/>
            </a:pPr>
            <a:r>
              <a:rPr sz="1700" b="1" kern="0" spc="4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目前主推信创数据库</a:t>
            </a:r>
            <a:r>
              <a:rPr sz="1700" b="1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3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。开始在非标数据库上做突破。</a:t>
            </a:r>
            <a:endParaRPr lang="Microsoft YaHei" altLang="Microsoft YaHei" sz="1700" dirty="0"/>
          </a:p>
          <a:p>
            <a:pPr marL="447040" algn="l" rtl="0" eaLnBrk="0">
              <a:lnSpc>
                <a:spcPct val="92000"/>
              </a:lnSpc>
              <a:spcBef>
                <a:spcPts val="278"/>
              </a:spcBef>
              <a:tabLst/>
            </a:pPr>
            <a:r>
              <a:rPr sz="1700" b="1" kern="0" spc="10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人工智能数据库基于第一个合作方做</a:t>
            </a:r>
            <a:r>
              <a:rPr sz="1700" b="1" kern="0" spc="9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案例。</a:t>
            </a:r>
            <a:endParaRPr lang="Microsoft YaHei" altLang="Microsoft YaHei" sz="1700" dirty="0"/>
          </a:p>
        </p:txBody>
      </p:sp>
      <p:sp>
        <p:nvSpPr>
          <p:cNvPr id="806" name="textbox 806"/>
          <p:cNvSpPr/>
          <p:nvPr/>
        </p:nvSpPr>
        <p:spPr>
          <a:xfrm>
            <a:off x="1490033" y="3573291"/>
            <a:ext cx="2115820" cy="1017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141"/>
              </a:lnSpc>
              <a:tabLst/>
            </a:pPr>
            <a:endParaRPr lang="Arial" altLang="Arial" sz="100" dirty="0"/>
          </a:p>
          <a:p>
            <a:pPr marL="526415" algn="l" rtl="0" eaLnBrk="0">
              <a:lnSpc>
                <a:spcPct val="91000"/>
              </a:lnSpc>
              <a:tabLst/>
            </a:pPr>
            <a:r>
              <a:rPr sz="1700" b="1" kern="0" spc="-1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信创数据库</a:t>
            </a:r>
            <a:endParaRPr lang="Microsoft YaHei" altLang="Microsoft YaHei" sz="1700" dirty="0"/>
          </a:p>
          <a:p>
            <a:pPr marL="12700" algn="l" rtl="0" eaLnBrk="0">
              <a:lnSpc>
                <a:spcPct val="83000"/>
              </a:lnSpc>
              <a:spcBef>
                <a:spcPts val="1197"/>
              </a:spcBef>
              <a:tabLst/>
            </a:pPr>
            <a:r>
              <a:rPr sz="1700" kern="0" spc="1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面向国标政务和国企</a:t>
            </a:r>
            <a:endParaRPr lang="Microsoft YaHei" altLang="Microsoft YaHei" sz="1700" dirty="0"/>
          </a:p>
          <a:p>
            <a:pPr marL="244475" algn="l" rtl="0" eaLnBrk="0">
              <a:lnSpc>
                <a:spcPts val="3068"/>
              </a:lnSpc>
              <a:tabLst/>
            </a:pPr>
            <a:r>
              <a:rPr sz="1700" kern="0" spc="1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场景基础数据库</a:t>
            </a:r>
            <a:endParaRPr lang="Microsoft YaHei" altLang="Microsoft YaHei" sz="1700" dirty="0"/>
          </a:p>
        </p:txBody>
      </p:sp>
      <p:sp>
        <p:nvSpPr>
          <p:cNvPr id="808" name="textbox 808"/>
          <p:cNvSpPr/>
          <p:nvPr/>
        </p:nvSpPr>
        <p:spPr>
          <a:xfrm>
            <a:off x="1895614" y="1601723"/>
            <a:ext cx="1320800" cy="1318894"/>
          </a:xfrm>
          <a:prstGeom prst="rect">
            <a:avLst/>
          </a:prstGeom>
          <a:solidFill>
            <a:srgbClr val="1D6DC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410844" algn="l" rtl="0" eaLnBrk="0">
              <a:lnSpc>
                <a:spcPct val="81000"/>
              </a:lnSpc>
              <a:spcBef>
                <a:spcPts val="4"/>
              </a:spcBef>
              <a:tabLst/>
            </a:pPr>
            <a:r>
              <a:rPr sz="3200" b="1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01</a:t>
            </a:r>
            <a:endParaRPr lang="Arial" altLang="Arial" sz="3200" dirty="0"/>
          </a:p>
        </p:txBody>
      </p:sp>
      <p:sp>
        <p:nvSpPr>
          <p:cNvPr id="810" name="textbox 810"/>
          <p:cNvSpPr/>
          <p:nvPr/>
        </p:nvSpPr>
        <p:spPr>
          <a:xfrm>
            <a:off x="8423160" y="1601723"/>
            <a:ext cx="1320800" cy="1318894"/>
          </a:xfrm>
          <a:prstGeom prst="rect">
            <a:avLst/>
          </a:prstGeom>
          <a:solidFill>
            <a:srgbClr val="1D6DC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410844" algn="l" rtl="0" eaLnBrk="0">
              <a:lnSpc>
                <a:spcPct val="81000"/>
              </a:lnSpc>
              <a:spcBef>
                <a:spcPts val="4"/>
              </a:spcBef>
              <a:tabLst/>
            </a:pPr>
            <a:r>
              <a:rPr sz="3200" b="1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03</a:t>
            </a:r>
            <a:endParaRPr lang="Arial" altLang="Arial" sz="3200" dirty="0"/>
          </a:p>
        </p:txBody>
      </p:sp>
      <p:sp>
        <p:nvSpPr>
          <p:cNvPr id="812" name="textbox 812"/>
          <p:cNvSpPr/>
          <p:nvPr/>
        </p:nvSpPr>
        <p:spPr>
          <a:xfrm>
            <a:off x="5159387" y="1601723"/>
            <a:ext cx="1320800" cy="1318894"/>
          </a:xfrm>
          <a:prstGeom prst="rect">
            <a:avLst/>
          </a:prstGeom>
          <a:solidFill>
            <a:srgbClr val="E34C3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410844" algn="l" rtl="0" eaLnBrk="0">
              <a:lnSpc>
                <a:spcPct val="81000"/>
              </a:lnSpc>
              <a:spcBef>
                <a:spcPts val="4"/>
              </a:spcBef>
              <a:tabLst/>
            </a:pPr>
            <a:r>
              <a:rPr sz="3200" b="1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02</a:t>
            </a:r>
            <a:endParaRPr lang="Arial" altLang="Arial" sz="3200" dirty="0"/>
          </a:p>
        </p:txBody>
      </p:sp>
      <p:sp>
        <p:nvSpPr>
          <p:cNvPr id="814" name="textbox 814"/>
          <p:cNvSpPr/>
          <p:nvPr/>
        </p:nvSpPr>
        <p:spPr>
          <a:xfrm>
            <a:off x="8118614" y="3529260"/>
            <a:ext cx="1967229" cy="9137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63"/>
              </a:lnSpc>
              <a:tabLst/>
            </a:pPr>
            <a:endParaRPr lang="Arial" altLang="Arial" sz="100" dirty="0"/>
          </a:p>
          <a:p>
            <a:pPr marL="209550" algn="l" rtl="0" eaLnBrk="0">
              <a:lnSpc>
                <a:spcPct val="91000"/>
              </a:lnSpc>
              <a:tabLst/>
            </a:pPr>
            <a:r>
              <a:rPr sz="1700" b="1" kern="0" spc="-1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人工智能数据库</a:t>
            </a:r>
            <a:endParaRPr lang="Microsoft YaHei" altLang="Microsoft YaHei" sz="1700" dirty="0"/>
          </a:p>
          <a:p>
            <a:pPr marL="12700" algn="l" rtl="0" eaLnBrk="0">
              <a:lnSpc>
                <a:spcPct val="82000"/>
              </a:lnSpc>
              <a:spcBef>
                <a:spcPts val="806"/>
              </a:spcBef>
              <a:tabLst/>
            </a:pPr>
            <a:r>
              <a:rPr sz="1700" kern="0" spc="0" dirty="0">
                <a:solidFill>
                  <a:srgbClr val="404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kern="0" spc="370" dirty="0">
                <a:solidFill>
                  <a:srgbClr val="404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0" dirty="0">
                <a:solidFill>
                  <a:srgbClr val="404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kern="0" spc="10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自调优</a:t>
            </a:r>
            <a:r>
              <a:rPr sz="1700" kern="0" spc="-25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36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404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AI</a:t>
            </a:r>
            <a:r>
              <a:rPr sz="1700" kern="0" spc="10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多模</a:t>
            </a:r>
            <a:endParaRPr lang="Microsoft YaHei" altLang="Microsoft YaHei" sz="1700" dirty="0"/>
          </a:p>
          <a:p>
            <a:pPr marL="24765" algn="l" rtl="0" eaLnBrk="0">
              <a:lnSpc>
                <a:spcPts val="2660"/>
              </a:lnSpc>
              <a:tabLst/>
            </a:pPr>
            <a:r>
              <a:rPr sz="1700" kern="0" spc="120" dirty="0">
                <a:solidFill>
                  <a:srgbClr val="40404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存储与向量数据库</a:t>
            </a:r>
            <a:endParaRPr lang="Microsoft YaHei" altLang="Microsoft YaHei" sz="1700" dirty="0"/>
          </a:p>
        </p:txBody>
      </p:sp>
      <p:sp>
        <p:nvSpPr>
          <p:cNvPr id="816" name="textbox 816"/>
          <p:cNvSpPr/>
          <p:nvPr/>
        </p:nvSpPr>
        <p:spPr>
          <a:xfrm>
            <a:off x="3064687" y="444837"/>
            <a:ext cx="6091554" cy="257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>
                <a:tab pos="888364" algn="l"/>
                <a:tab pos="6078220" algn="l"/>
              </a:tabLst>
            </a:pPr>
            <a:r>
              <a:rPr sz="1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001B36"/>
                  </a:solidFill>
                </a:uFill>
                <a:latin typeface="Microsoft YaHei"/>
                <a:ea typeface="Microsoft YaHei"/>
                <a:cs typeface="Microsoft YaHei"/>
              </a:rPr>
              <a:t>	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多样化的产品方案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001B36"/>
                  </a:solidFill>
                </a:u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8"/>
          <p:cNvGrpSpPr/>
          <p:nvPr/>
        </p:nvGrpSpPr>
        <p:grpSpPr>
          <a:xfrm rot="21600000">
            <a:off x="8612872" y="2425712"/>
            <a:ext cx="1749528" cy="3503002"/>
            <a:chOff x="0" y="0"/>
            <a:chExt cx="1749528" cy="3503002"/>
          </a:xfrm>
        </p:grpSpPr>
        <p:grpSp>
          <p:nvGrpSpPr>
            <p:cNvPr id="80" name="group 80"/>
            <p:cNvGrpSpPr/>
            <p:nvPr/>
          </p:nvGrpSpPr>
          <p:grpSpPr>
            <a:xfrm rot="21600000">
              <a:off x="0" y="0"/>
              <a:ext cx="1749528" cy="3503002"/>
              <a:chOff x="0" y="0"/>
              <a:chExt cx="1749528" cy="3503002"/>
            </a:xfrm>
          </p:grpSpPr>
          <p:sp>
            <p:nvSpPr>
              <p:cNvPr id="818" name="path"/>
              <p:cNvSpPr/>
              <p:nvPr/>
            </p:nvSpPr>
            <p:spPr>
              <a:xfrm>
                <a:off x="251193" y="0"/>
                <a:ext cx="1498334" cy="3503002"/>
              </a:xfrm>
              <a:custGeom>
                <a:avLst/>
                <a:gdLst/>
                <a:ahLst/>
                <a:cxnLst/>
                <a:rect l="0" t="0" r="0" b="0"/>
                <a:pathLst>
                  <a:path w="2359" h="5516">
                    <a:moveTo>
                      <a:pt x="0" y="0"/>
                    </a:moveTo>
                    <a:lnTo>
                      <a:pt x="0" y="5104"/>
                    </a:lnTo>
                    <a:lnTo>
                      <a:pt x="1179" y="5516"/>
                    </a:lnTo>
                    <a:lnTo>
                      <a:pt x="2359" y="5104"/>
                    </a:lnTo>
                    <a:lnTo>
                      <a:pt x="235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DC6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path"/>
              <p:cNvSpPr/>
              <p:nvPr/>
            </p:nvSpPr>
            <p:spPr>
              <a:xfrm>
                <a:off x="24245" y="689610"/>
                <a:ext cx="226948" cy="260882"/>
              </a:xfrm>
              <a:custGeom>
                <a:avLst/>
                <a:gdLst/>
                <a:ahLst/>
                <a:cxnLst/>
                <a:rect l="0" t="0" r="0" b="0"/>
                <a:pathLst>
                  <a:path w="357" h="410">
                    <a:moveTo>
                      <a:pt x="0" y="186"/>
                    </a:moveTo>
                    <a:cubicBezTo>
                      <a:pt x="30" y="372"/>
                      <a:pt x="357" y="410"/>
                      <a:pt x="357" y="410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186" y="18"/>
                      <a:pt x="19" y="69"/>
                      <a:pt x="0" y="186"/>
                    </a:cubicBezTo>
                  </a:path>
                </a:pathLst>
              </a:custGeom>
              <a:solidFill>
                <a:srgbClr val="D1E8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path"/>
              <p:cNvSpPr/>
              <p:nvPr/>
            </p:nvSpPr>
            <p:spPr>
              <a:xfrm>
                <a:off x="0" y="127698"/>
                <a:ext cx="1670202" cy="680491"/>
              </a:xfrm>
              <a:custGeom>
                <a:avLst/>
                <a:gdLst/>
                <a:ahLst/>
                <a:cxnLst/>
                <a:rect l="0" t="0" r="0" b="0"/>
                <a:pathLst>
                  <a:path w="2630" h="1071">
                    <a:moveTo>
                      <a:pt x="2163" y="3"/>
                    </a:moveTo>
                    <a:cubicBezTo>
                      <a:pt x="1661" y="3"/>
                      <a:pt x="823" y="15"/>
                      <a:pt x="758" y="12"/>
                    </a:cubicBezTo>
                    <a:cubicBezTo>
                      <a:pt x="0" y="0"/>
                      <a:pt x="34" y="218"/>
                      <a:pt x="34" y="218"/>
                    </a:cubicBezTo>
                    <a:cubicBezTo>
                      <a:pt x="34" y="1033"/>
                      <a:pt x="34" y="1033"/>
                      <a:pt x="34" y="1033"/>
                    </a:cubicBezTo>
                    <a:cubicBezTo>
                      <a:pt x="34" y="1058"/>
                      <a:pt x="34" y="1058"/>
                      <a:pt x="34" y="1058"/>
                    </a:cubicBezTo>
                    <a:cubicBezTo>
                      <a:pt x="34" y="1062"/>
                      <a:pt x="38" y="1068"/>
                      <a:pt x="38" y="1071"/>
                    </a:cubicBezTo>
                    <a:cubicBezTo>
                      <a:pt x="57" y="954"/>
                      <a:pt x="225" y="903"/>
                      <a:pt x="398" y="884"/>
                    </a:cubicBezTo>
                    <a:cubicBezTo>
                      <a:pt x="513" y="871"/>
                      <a:pt x="627" y="871"/>
                      <a:pt x="704" y="871"/>
                    </a:cubicBezTo>
                    <a:cubicBezTo>
                      <a:pt x="781" y="871"/>
                      <a:pt x="1673" y="871"/>
                      <a:pt x="2163" y="871"/>
                    </a:cubicBezTo>
                    <a:cubicBezTo>
                      <a:pt x="2630" y="415"/>
                      <a:pt x="2630" y="415"/>
                      <a:pt x="2630" y="415"/>
                    </a:cubicBezTo>
                    <a:lnTo>
                      <a:pt x="2163" y="3"/>
                    </a:lnTo>
                  </a:path>
                </a:pathLst>
              </a:custGeom>
              <a:solidFill>
                <a:srgbClr val="BEE6FB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4" name="textbox 824"/>
            <p:cNvSpPr/>
            <p:nvPr/>
          </p:nvSpPr>
          <p:spPr>
            <a:xfrm>
              <a:off x="210680" y="304000"/>
              <a:ext cx="1375410" cy="30314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214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91000"/>
                </a:lnSpc>
                <a:tabLst/>
              </a:pPr>
              <a:r>
                <a:rPr sz="1200" b="1" kern="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九有产品定制服务</a:t>
              </a:r>
              <a:endParaRPr lang="Microsoft YaHei" altLang="Microsoft YaHei" sz="1200" dirty="0"/>
            </a:p>
            <a:p>
              <a:pPr algn="l" rtl="0" eaLnBrk="0">
                <a:lnSpc>
                  <a:spcPct val="12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7000"/>
                </a:lnSpc>
                <a:tabLst/>
              </a:pPr>
              <a:endParaRPr lang="Arial" altLang="Arial" sz="1000" dirty="0"/>
            </a:p>
            <a:p>
              <a:pPr marL="218440" indent="11429" algn="l" rtl="0" eaLnBrk="0">
                <a:lnSpc>
                  <a:spcPct val="116000"/>
                </a:lnSpc>
                <a:spcBef>
                  <a:spcPts val="308"/>
                </a:spcBef>
                <a:tabLst/>
              </a:pPr>
              <a:r>
                <a:rPr sz="1000" kern="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1、</a:t>
              </a:r>
              <a:r>
                <a:rPr sz="1000" kern="0" spc="-1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000" kern="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24小时故障支</a:t>
              </a:r>
              <a:r>
                <a:rPr sz="1000" kern="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</a:t>
              </a:r>
              <a:r>
                <a:rPr sz="10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持</a:t>
              </a:r>
              <a:endParaRPr lang="Microsoft YaHei" altLang="Microsoft YaHei" sz="1000" dirty="0"/>
            </a:p>
            <a:p>
              <a:pPr marL="224154" algn="l" rtl="0" eaLnBrk="0">
                <a:lnSpc>
                  <a:spcPct val="95000"/>
                </a:lnSpc>
                <a:spcBef>
                  <a:spcPts val="495"/>
                </a:spcBef>
                <a:tabLst/>
              </a:pPr>
              <a:r>
                <a:rPr sz="10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2、按需培训</a:t>
              </a:r>
              <a:endParaRPr lang="Microsoft YaHei" altLang="Microsoft YaHei" sz="1000" dirty="0"/>
            </a:p>
            <a:p>
              <a:pPr marL="218440" indent="6985" algn="l" rtl="0" eaLnBrk="0">
                <a:lnSpc>
                  <a:spcPct val="116000"/>
                </a:lnSpc>
                <a:spcBef>
                  <a:spcPts val="486"/>
                </a:spcBef>
                <a:tabLst/>
              </a:pPr>
              <a:r>
                <a:rPr sz="10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3、驻场支持数据库</a:t>
              </a:r>
              <a:r>
                <a:rPr sz="1000" kern="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0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运维</a:t>
              </a:r>
              <a:endParaRPr lang="Microsoft YaHei" altLang="Microsoft YaHei" sz="1000" dirty="0"/>
            </a:p>
            <a:p>
              <a:pPr marL="217804" indent="-635" algn="l" rtl="0" eaLnBrk="0">
                <a:lnSpc>
                  <a:spcPct val="116000"/>
                </a:lnSpc>
                <a:spcBef>
                  <a:spcPts val="488"/>
                </a:spcBef>
                <a:tabLst/>
              </a:pPr>
              <a:r>
                <a:rPr sz="10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4、方案架构规划与 </a:t>
              </a:r>
              <a:r>
                <a:rPr sz="10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迁移支持</a:t>
              </a:r>
              <a:endParaRPr lang="Microsoft YaHei" altLang="Microsoft YaHei" sz="1000" dirty="0"/>
            </a:p>
            <a:p>
              <a:pPr marL="217170" indent="10160" algn="l" rtl="0" eaLnBrk="0">
                <a:lnSpc>
                  <a:spcPct val="123000"/>
                </a:lnSpc>
                <a:spcBef>
                  <a:spcPts val="477"/>
                </a:spcBef>
                <a:tabLst/>
              </a:pPr>
              <a:r>
                <a:rPr sz="1000" kern="0" spc="3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5、应用程序改造适</a:t>
              </a:r>
              <a:r>
                <a:rPr sz="10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0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配方案参与应用程</a:t>
              </a:r>
              <a:r>
                <a:rPr sz="1000" kern="0" spc="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</a:t>
              </a:r>
              <a:r>
                <a:rPr sz="1000" kern="0" spc="4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序改造支持</a:t>
              </a:r>
              <a:endParaRPr lang="Microsoft YaHei" altLang="Microsoft YaHei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6291"/>
                </a:lnSpc>
                <a:tabLst/>
              </a:pPr>
              <a:endParaRPr lang="Arial" altLang="Arial" sz="100" dirty="0"/>
            </a:p>
            <a:p>
              <a:pPr marL="226059" algn="l" rtl="0" eaLnBrk="0">
                <a:lnSpc>
                  <a:spcPts val="361"/>
                </a:lnSpc>
                <a:tabLst/>
              </a:pPr>
              <a:r>
                <a:rPr sz="1000" kern="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……</a:t>
              </a:r>
              <a:endParaRPr lang="Microsoft YaHei" altLang="Microsoft YaHei" sz="1000" dirty="0"/>
            </a:p>
          </p:txBody>
        </p:sp>
      </p:grpSp>
      <p:grpSp>
        <p:nvGrpSpPr>
          <p:cNvPr id="82" name="group 82"/>
          <p:cNvGrpSpPr/>
          <p:nvPr/>
        </p:nvGrpSpPr>
        <p:grpSpPr>
          <a:xfrm rot="21600000">
            <a:off x="6312839" y="2832544"/>
            <a:ext cx="1749526" cy="3142513"/>
            <a:chOff x="0" y="0"/>
            <a:chExt cx="1749526" cy="3142513"/>
          </a:xfrm>
        </p:grpSpPr>
        <p:sp>
          <p:nvSpPr>
            <p:cNvPr id="826" name="path"/>
            <p:cNvSpPr/>
            <p:nvPr/>
          </p:nvSpPr>
          <p:spPr>
            <a:xfrm>
              <a:off x="251192" y="0"/>
              <a:ext cx="1498334" cy="3142513"/>
            </a:xfrm>
            <a:custGeom>
              <a:avLst/>
              <a:gdLst/>
              <a:ahLst/>
              <a:cxnLst/>
              <a:rect l="0" t="0" r="0" b="0"/>
              <a:pathLst>
                <a:path w="2359" h="4948">
                  <a:moveTo>
                    <a:pt x="0" y="0"/>
                  </a:moveTo>
                  <a:lnTo>
                    <a:pt x="0" y="4536"/>
                  </a:lnTo>
                  <a:lnTo>
                    <a:pt x="1179" y="4948"/>
                  </a:lnTo>
                  <a:lnTo>
                    <a:pt x="2359" y="4536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rgbClr val="0D9BE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28" name="path"/>
            <p:cNvSpPr/>
            <p:nvPr/>
          </p:nvSpPr>
          <p:spPr>
            <a:xfrm>
              <a:off x="24231" y="687781"/>
              <a:ext cx="224751" cy="264540"/>
            </a:xfrm>
            <a:custGeom>
              <a:avLst/>
              <a:gdLst/>
              <a:ahLst/>
              <a:cxnLst/>
              <a:rect l="0" t="0" r="0" b="0"/>
              <a:pathLst>
                <a:path w="353" h="416">
                  <a:moveTo>
                    <a:pt x="0" y="187"/>
                  </a:moveTo>
                  <a:cubicBezTo>
                    <a:pt x="30" y="375"/>
                    <a:pt x="353" y="416"/>
                    <a:pt x="353" y="416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186" y="22"/>
                    <a:pt x="15" y="69"/>
                    <a:pt x="0" y="187"/>
                  </a:cubicBezTo>
                </a:path>
              </a:pathLst>
            </a:custGeom>
            <a:solidFill>
              <a:srgbClr val="79CBF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30" name="path"/>
            <p:cNvSpPr/>
            <p:nvPr/>
          </p:nvSpPr>
          <p:spPr>
            <a:xfrm>
              <a:off x="0" y="127711"/>
              <a:ext cx="1670202" cy="678662"/>
            </a:xfrm>
            <a:custGeom>
              <a:avLst/>
              <a:gdLst/>
              <a:ahLst/>
              <a:cxnLst/>
              <a:rect l="0" t="0" r="0" b="0"/>
              <a:pathLst>
                <a:path w="2630" h="1068">
                  <a:moveTo>
                    <a:pt x="2163" y="3"/>
                  </a:moveTo>
                  <a:cubicBezTo>
                    <a:pt x="1661" y="3"/>
                    <a:pt x="823" y="15"/>
                    <a:pt x="758" y="15"/>
                  </a:cubicBezTo>
                  <a:cubicBezTo>
                    <a:pt x="0" y="0"/>
                    <a:pt x="34" y="218"/>
                    <a:pt x="34" y="218"/>
                  </a:cubicBezTo>
                  <a:cubicBezTo>
                    <a:pt x="34" y="1033"/>
                    <a:pt x="34" y="1033"/>
                    <a:pt x="34" y="1033"/>
                  </a:cubicBezTo>
                  <a:cubicBezTo>
                    <a:pt x="34" y="1056"/>
                    <a:pt x="34" y="1056"/>
                    <a:pt x="34" y="1056"/>
                  </a:cubicBezTo>
                  <a:cubicBezTo>
                    <a:pt x="34" y="1059"/>
                    <a:pt x="38" y="1065"/>
                    <a:pt x="38" y="1068"/>
                  </a:cubicBezTo>
                  <a:cubicBezTo>
                    <a:pt x="53" y="951"/>
                    <a:pt x="225" y="904"/>
                    <a:pt x="394" y="882"/>
                  </a:cubicBezTo>
                  <a:cubicBezTo>
                    <a:pt x="513" y="869"/>
                    <a:pt x="627" y="869"/>
                    <a:pt x="700" y="869"/>
                  </a:cubicBezTo>
                  <a:cubicBezTo>
                    <a:pt x="781" y="869"/>
                    <a:pt x="1673" y="869"/>
                    <a:pt x="2163" y="869"/>
                  </a:cubicBezTo>
                  <a:cubicBezTo>
                    <a:pt x="2630" y="417"/>
                    <a:pt x="2630" y="417"/>
                    <a:pt x="2630" y="417"/>
                  </a:cubicBezTo>
                  <a:lnTo>
                    <a:pt x="2163" y="3"/>
                  </a:lnTo>
                </a:path>
              </a:pathLst>
            </a:custGeom>
            <a:solidFill>
              <a:srgbClr val="8DC6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group 84"/>
          <p:cNvGrpSpPr/>
          <p:nvPr/>
        </p:nvGrpSpPr>
        <p:grpSpPr>
          <a:xfrm rot="21600000">
            <a:off x="4012793" y="3237547"/>
            <a:ext cx="1749539" cy="2783662"/>
            <a:chOff x="0" y="0"/>
            <a:chExt cx="1749539" cy="2783662"/>
          </a:xfrm>
        </p:grpSpPr>
        <p:sp>
          <p:nvSpPr>
            <p:cNvPr id="832" name="path"/>
            <p:cNvSpPr/>
            <p:nvPr/>
          </p:nvSpPr>
          <p:spPr>
            <a:xfrm>
              <a:off x="248996" y="0"/>
              <a:ext cx="1500542" cy="2783662"/>
            </a:xfrm>
            <a:custGeom>
              <a:avLst/>
              <a:gdLst/>
              <a:ahLst/>
              <a:cxnLst/>
              <a:rect l="0" t="0" r="0" b="0"/>
              <a:pathLst>
                <a:path w="2363" h="4383">
                  <a:moveTo>
                    <a:pt x="2363" y="3971"/>
                  </a:moveTo>
                  <a:lnTo>
                    <a:pt x="1183" y="4383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2363" y="0"/>
                  </a:lnTo>
                  <a:lnTo>
                    <a:pt x="2363" y="3971"/>
                  </a:lnTo>
                </a:path>
              </a:pathLst>
            </a:custGeom>
            <a:solidFill>
              <a:srgbClr val="0054A8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34" name="path"/>
            <p:cNvSpPr/>
            <p:nvPr/>
          </p:nvSpPr>
          <p:spPr>
            <a:xfrm>
              <a:off x="24244" y="691438"/>
              <a:ext cx="224752" cy="260883"/>
            </a:xfrm>
            <a:custGeom>
              <a:avLst/>
              <a:gdLst/>
              <a:ahLst/>
              <a:cxnLst/>
              <a:rect l="0" t="0" r="0" b="0"/>
              <a:pathLst>
                <a:path w="353" h="410">
                  <a:moveTo>
                    <a:pt x="0" y="186"/>
                  </a:moveTo>
                  <a:cubicBezTo>
                    <a:pt x="30" y="372"/>
                    <a:pt x="353" y="410"/>
                    <a:pt x="353" y="410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182" y="18"/>
                    <a:pt x="15" y="66"/>
                    <a:pt x="0" y="186"/>
                  </a:cubicBezTo>
                </a:path>
              </a:pathLst>
            </a:custGeom>
            <a:solidFill>
              <a:srgbClr val="8DC6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36" name="path"/>
            <p:cNvSpPr/>
            <p:nvPr/>
          </p:nvSpPr>
          <p:spPr>
            <a:xfrm>
              <a:off x="0" y="129540"/>
              <a:ext cx="1670202" cy="680491"/>
            </a:xfrm>
            <a:custGeom>
              <a:avLst/>
              <a:gdLst/>
              <a:ahLst/>
              <a:cxnLst/>
              <a:rect l="0" t="0" r="0" b="0"/>
              <a:pathLst>
                <a:path w="2630" h="1071">
                  <a:moveTo>
                    <a:pt x="2159" y="3"/>
                  </a:moveTo>
                  <a:cubicBezTo>
                    <a:pt x="1661" y="3"/>
                    <a:pt x="819" y="15"/>
                    <a:pt x="758" y="15"/>
                  </a:cubicBezTo>
                  <a:cubicBezTo>
                    <a:pt x="0" y="0"/>
                    <a:pt x="34" y="218"/>
                    <a:pt x="34" y="218"/>
                  </a:cubicBezTo>
                  <a:cubicBezTo>
                    <a:pt x="34" y="1033"/>
                    <a:pt x="34" y="1033"/>
                    <a:pt x="34" y="1033"/>
                  </a:cubicBezTo>
                  <a:cubicBezTo>
                    <a:pt x="34" y="1055"/>
                    <a:pt x="34" y="1055"/>
                    <a:pt x="34" y="1055"/>
                  </a:cubicBezTo>
                  <a:cubicBezTo>
                    <a:pt x="34" y="1062"/>
                    <a:pt x="34" y="1065"/>
                    <a:pt x="38" y="1071"/>
                  </a:cubicBezTo>
                  <a:cubicBezTo>
                    <a:pt x="53" y="951"/>
                    <a:pt x="222" y="904"/>
                    <a:pt x="394" y="885"/>
                  </a:cubicBezTo>
                  <a:cubicBezTo>
                    <a:pt x="513" y="869"/>
                    <a:pt x="627" y="869"/>
                    <a:pt x="700" y="869"/>
                  </a:cubicBezTo>
                  <a:cubicBezTo>
                    <a:pt x="781" y="869"/>
                    <a:pt x="1673" y="869"/>
                    <a:pt x="2159" y="872"/>
                  </a:cubicBezTo>
                  <a:cubicBezTo>
                    <a:pt x="2630" y="417"/>
                    <a:pt x="2630" y="417"/>
                    <a:pt x="2630" y="417"/>
                  </a:cubicBezTo>
                  <a:lnTo>
                    <a:pt x="2159" y="3"/>
                  </a:lnTo>
                </a:path>
              </a:pathLst>
            </a:custGeom>
            <a:solidFill>
              <a:srgbClr val="0D9BE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group 86"/>
          <p:cNvGrpSpPr/>
          <p:nvPr/>
        </p:nvGrpSpPr>
        <p:grpSpPr>
          <a:xfrm rot="21600000">
            <a:off x="1712760" y="3553130"/>
            <a:ext cx="1749526" cy="2504020"/>
            <a:chOff x="0" y="0"/>
            <a:chExt cx="1749526" cy="2504020"/>
          </a:xfrm>
        </p:grpSpPr>
        <p:sp>
          <p:nvSpPr>
            <p:cNvPr id="838" name="path"/>
            <p:cNvSpPr/>
            <p:nvPr/>
          </p:nvSpPr>
          <p:spPr>
            <a:xfrm>
              <a:off x="248983" y="0"/>
              <a:ext cx="1500543" cy="2504020"/>
            </a:xfrm>
            <a:custGeom>
              <a:avLst/>
              <a:gdLst/>
              <a:ahLst/>
              <a:cxnLst/>
              <a:rect l="0" t="0" r="0" b="0"/>
              <a:pathLst>
                <a:path w="2363" h="3943">
                  <a:moveTo>
                    <a:pt x="2363" y="3572"/>
                  </a:moveTo>
                  <a:lnTo>
                    <a:pt x="1183" y="3943"/>
                  </a:lnTo>
                  <a:lnTo>
                    <a:pt x="0" y="3572"/>
                  </a:lnTo>
                  <a:lnTo>
                    <a:pt x="0" y="0"/>
                  </a:lnTo>
                  <a:lnTo>
                    <a:pt x="2363" y="0"/>
                  </a:lnTo>
                  <a:lnTo>
                    <a:pt x="2363" y="3572"/>
                  </a:lnTo>
                </a:path>
              </a:pathLst>
            </a:custGeom>
            <a:solidFill>
              <a:srgbClr val="064E7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40" name="path"/>
            <p:cNvSpPr/>
            <p:nvPr/>
          </p:nvSpPr>
          <p:spPr>
            <a:xfrm>
              <a:off x="24231" y="691438"/>
              <a:ext cx="224751" cy="260883"/>
            </a:xfrm>
            <a:custGeom>
              <a:avLst/>
              <a:gdLst/>
              <a:ahLst/>
              <a:cxnLst/>
              <a:rect l="0" t="0" r="0" b="0"/>
              <a:pathLst>
                <a:path w="353" h="410">
                  <a:moveTo>
                    <a:pt x="0" y="186"/>
                  </a:moveTo>
                  <a:cubicBezTo>
                    <a:pt x="30" y="372"/>
                    <a:pt x="353" y="410"/>
                    <a:pt x="353" y="410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182" y="18"/>
                    <a:pt x="15" y="66"/>
                    <a:pt x="0" y="186"/>
                  </a:cubicBezTo>
                </a:path>
              </a:pathLst>
            </a:custGeom>
            <a:solidFill>
              <a:srgbClr val="0D9BE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42" name="path"/>
            <p:cNvSpPr/>
            <p:nvPr/>
          </p:nvSpPr>
          <p:spPr>
            <a:xfrm>
              <a:off x="0" y="129526"/>
              <a:ext cx="1670202" cy="680491"/>
            </a:xfrm>
            <a:custGeom>
              <a:avLst/>
              <a:gdLst/>
              <a:ahLst/>
              <a:cxnLst/>
              <a:rect l="0" t="0" r="0" b="0"/>
              <a:pathLst>
                <a:path w="2630" h="1071">
                  <a:moveTo>
                    <a:pt x="2159" y="3"/>
                  </a:moveTo>
                  <a:cubicBezTo>
                    <a:pt x="1661" y="3"/>
                    <a:pt x="819" y="15"/>
                    <a:pt x="758" y="15"/>
                  </a:cubicBezTo>
                  <a:cubicBezTo>
                    <a:pt x="0" y="0"/>
                    <a:pt x="34" y="218"/>
                    <a:pt x="34" y="218"/>
                  </a:cubicBezTo>
                  <a:cubicBezTo>
                    <a:pt x="34" y="1033"/>
                    <a:pt x="34" y="1033"/>
                    <a:pt x="34" y="1033"/>
                  </a:cubicBezTo>
                  <a:cubicBezTo>
                    <a:pt x="34" y="1055"/>
                    <a:pt x="34" y="1055"/>
                    <a:pt x="34" y="1055"/>
                  </a:cubicBezTo>
                  <a:cubicBezTo>
                    <a:pt x="34" y="1062"/>
                    <a:pt x="34" y="1065"/>
                    <a:pt x="38" y="1071"/>
                  </a:cubicBezTo>
                  <a:cubicBezTo>
                    <a:pt x="53" y="951"/>
                    <a:pt x="222" y="904"/>
                    <a:pt x="394" y="885"/>
                  </a:cubicBezTo>
                  <a:cubicBezTo>
                    <a:pt x="513" y="869"/>
                    <a:pt x="627" y="869"/>
                    <a:pt x="700" y="869"/>
                  </a:cubicBezTo>
                  <a:cubicBezTo>
                    <a:pt x="781" y="869"/>
                    <a:pt x="1673" y="869"/>
                    <a:pt x="2159" y="872"/>
                  </a:cubicBezTo>
                  <a:cubicBezTo>
                    <a:pt x="2630" y="417"/>
                    <a:pt x="2630" y="417"/>
                    <a:pt x="2630" y="417"/>
                  </a:cubicBezTo>
                  <a:lnTo>
                    <a:pt x="2159" y="3"/>
                  </a:lnTo>
                </a:path>
              </a:pathLst>
            </a:custGeom>
            <a:solidFill>
              <a:srgbClr val="1B8D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group 88"/>
          <p:cNvGrpSpPr/>
          <p:nvPr/>
        </p:nvGrpSpPr>
        <p:grpSpPr>
          <a:xfrm rot="21600000">
            <a:off x="4578426" y="1554162"/>
            <a:ext cx="1584756" cy="1678927"/>
            <a:chOff x="0" y="0"/>
            <a:chExt cx="1584756" cy="1678927"/>
          </a:xfrm>
        </p:grpSpPr>
        <p:sp>
          <p:nvSpPr>
            <p:cNvPr id="844" name="path"/>
            <p:cNvSpPr/>
            <p:nvPr/>
          </p:nvSpPr>
          <p:spPr>
            <a:xfrm>
              <a:off x="1469466" y="321500"/>
              <a:ext cx="115290" cy="149377"/>
            </a:xfrm>
            <a:custGeom>
              <a:avLst/>
              <a:gdLst/>
              <a:ahLst/>
              <a:cxnLst/>
              <a:rect l="0" t="0" r="0" b="0"/>
              <a:pathLst>
                <a:path w="181" h="235">
                  <a:moveTo>
                    <a:pt x="77" y="153"/>
                  </a:moveTo>
                  <a:cubicBezTo>
                    <a:pt x="77" y="153"/>
                    <a:pt x="40" y="136"/>
                    <a:pt x="30" y="126"/>
                  </a:cubicBezTo>
                  <a:cubicBezTo>
                    <a:pt x="20" y="115"/>
                    <a:pt x="0" y="98"/>
                    <a:pt x="26" y="68"/>
                  </a:cubicBezTo>
                  <a:cubicBezTo>
                    <a:pt x="26" y="68"/>
                    <a:pt x="40" y="51"/>
                    <a:pt x="36" y="40"/>
                  </a:cubicBezTo>
                  <a:cubicBezTo>
                    <a:pt x="36" y="40"/>
                    <a:pt x="40" y="0"/>
                    <a:pt x="107" y="17"/>
                  </a:cubicBezTo>
                  <a:cubicBezTo>
                    <a:pt x="107" y="17"/>
                    <a:pt x="181" y="40"/>
                    <a:pt x="164" y="105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50" y="197"/>
                    <a:pt x="50" y="197"/>
                    <a:pt x="50" y="197"/>
                  </a:cubicBezTo>
                  <a:lnTo>
                    <a:pt x="77" y="153"/>
                  </a:lnTo>
                </a:path>
              </a:pathLst>
            </a:custGeom>
            <a:solidFill>
              <a:srgbClr val="F4D4A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46" name="path"/>
            <p:cNvSpPr/>
            <p:nvPr/>
          </p:nvSpPr>
          <p:spPr>
            <a:xfrm>
              <a:off x="1495450" y="425412"/>
              <a:ext cx="47078" cy="47091"/>
            </a:xfrm>
            <a:custGeom>
              <a:avLst/>
              <a:gdLst/>
              <a:ahLst/>
              <a:cxnLst/>
              <a:rect l="0" t="0" r="0" b="0"/>
              <a:pathLst>
                <a:path w="74" h="74">
                  <a:moveTo>
                    <a:pt x="10" y="15"/>
                  </a:moveTo>
                  <a:lnTo>
                    <a:pt x="25" y="0"/>
                  </a:lnTo>
                  <a:lnTo>
                    <a:pt x="74" y="43"/>
                  </a:lnTo>
                  <a:lnTo>
                    <a:pt x="46" y="71"/>
                  </a:lnTo>
                  <a:lnTo>
                    <a:pt x="22" y="74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10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48" name="path"/>
            <p:cNvSpPr/>
            <p:nvPr/>
          </p:nvSpPr>
          <p:spPr>
            <a:xfrm>
              <a:off x="1242148" y="431901"/>
              <a:ext cx="292265" cy="259803"/>
            </a:xfrm>
            <a:custGeom>
              <a:avLst/>
              <a:gdLst/>
              <a:ahLst/>
              <a:cxnLst/>
              <a:rect l="0" t="0" r="0" b="0"/>
              <a:pathLst>
                <a:path w="460" h="409">
                  <a:moveTo>
                    <a:pt x="406" y="0"/>
                  </a:moveTo>
                  <a:cubicBezTo>
                    <a:pt x="30" y="290"/>
                    <a:pt x="30" y="290"/>
                    <a:pt x="30" y="290"/>
                  </a:cubicBezTo>
                  <a:cubicBezTo>
                    <a:pt x="0" y="341"/>
                    <a:pt x="23" y="368"/>
                    <a:pt x="23" y="368"/>
                  </a:cubicBezTo>
                  <a:cubicBezTo>
                    <a:pt x="57" y="409"/>
                    <a:pt x="121" y="382"/>
                    <a:pt x="121" y="382"/>
                  </a:cubicBezTo>
                  <a:cubicBezTo>
                    <a:pt x="460" y="60"/>
                    <a:pt x="460" y="60"/>
                    <a:pt x="460" y="60"/>
                  </a:cubicBezTo>
                  <a:cubicBezTo>
                    <a:pt x="406" y="0"/>
                    <a:pt x="406" y="0"/>
                    <a:pt x="406" y="0"/>
                  </a:cubicBezTo>
                </a:path>
              </a:pathLst>
            </a:custGeom>
            <a:solidFill>
              <a:srgbClr val="0C3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0" name="path"/>
            <p:cNvSpPr/>
            <p:nvPr/>
          </p:nvSpPr>
          <p:spPr>
            <a:xfrm>
              <a:off x="276034" y="568299"/>
              <a:ext cx="116903" cy="105549"/>
            </a:xfrm>
            <a:custGeom>
              <a:avLst/>
              <a:gdLst/>
              <a:ahLst/>
              <a:cxnLst/>
              <a:rect l="0" t="0" r="0" b="0"/>
              <a:pathLst>
                <a:path w="184" h="166">
                  <a:moveTo>
                    <a:pt x="170" y="128"/>
                  </a:moveTo>
                  <a:cubicBezTo>
                    <a:pt x="160" y="139"/>
                    <a:pt x="160" y="139"/>
                    <a:pt x="160" y="139"/>
                  </a:cubicBezTo>
                  <a:cubicBezTo>
                    <a:pt x="147" y="159"/>
                    <a:pt x="117" y="166"/>
                    <a:pt x="93" y="14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6" y="88"/>
                    <a:pt x="0" y="57"/>
                    <a:pt x="13" y="3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36" y="3"/>
                    <a:pt x="66" y="0"/>
                    <a:pt x="87" y="16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77" y="78"/>
                    <a:pt x="184" y="108"/>
                    <a:pt x="170" y="128"/>
                  </a:cubicBezTo>
                  <a:moveTo>
                    <a:pt x="143" y="122"/>
                  </a:moveTo>
                  <a:cubicBezTo>
                    <a:pt x="153" y="108"/>
                    <a:pt x="150" y="84"/>
                    <a:pt x="133" y="74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66" y="30"/>
                    <a:pt x="46" y="30"/>
                    <a:pt x="36" y="47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0" y="71"/>
                    <a:pt x="26" y="91"/>
                    <a:pt x="43" y="10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107" y="149"/>
                    <a:pt x="130" y="145"/>
                    <a:pt x="140" y="132"/>
                  </a:cubicBezTo>
                  <a:lnTo>
                    <a:pt x="143" y="122"/>
                  </a:lnTo>
                </a:path>
              </a:pathLst>
            </a:custGeom>
            <a:solidFill>
              <a:srgbClr val="04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2" name="path"/>
            <p:cNvSpPr/>
            <p:nvPr/>
          </p:nvSpPr>
          <p:spPr>
            <a:xfrm>
              <a:off x="0" y="514718"/>
              <a:ext cx="500100" cy="457886"/>
            </a:xfrm>
            <a:custGeom>
              <a:avLst/>
              <a:gdLst/>
              <a:ahLst/>
              <a:cxnLst/>
              <a:rect l="0" t="0" r="0" b="0"/>
              <a:pathLst>
                <a:path w="787" h="721">
                  <a:moveTo>
                    <a:pt x="429" y="179"/>
                  </a:moveTo>
                  <a:lnTo>
                    <a:pt x="554" y="268"/>
                  </a:lnTo>
                  <a:lnTo>
                    <a:pt x="565" y="253"/>
                  </a:lnTo>
                  <a:lnTo>
                    <a:pt x="439" y="166"/>
                  </a:lnTo>
                  <a:lnTo>
                    <a:pt x="429" y="179"/>
                  </a:lnTo>
                </a:path>
                <a:path w="787" h="721">
                  <a:moveTo>
                    <a:pt x="27" y="372"/>
                  </a:moveTo>
                  <a:cubicBezTo>
                    <a:pt x="514" y="704"/>
                    <a:pt x="514" y="704"/>
                    <a:pt x="514" y="704"/>
                  </a:cubicBezTo>
                  <a:cubicBezTo>
                    <a:pt x="534" y="721"/>
                    <a:pt x="565" y="714"/>
                    <a:pt x="578" y="694"/>
                  </a:cubicBezTo>
                  <a:cubicBezTo>
                    <a:pt x="721" y="487"/>
                    <a:pt x="721" y="487"/>
                    <a:pt x="721" y="48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6" y="308"/>
                    <a:pt x="16" y="308"/>
                    <a:pt x="16" y="308"/>
                  </a:cubicBezTo>
                  <a:cubicBezTo>
                    <a:pt x="0" y="328"/>
                    <a:pt x="6" y="355"/>
                    <a:pt x="27" y="372"/>
                  </a:cubicBezTo>
                </a:path>
                <a:path w="787" h="721">
                  <a:moveTo>
                    <a:pt x="770" y="410"/>
                  </a:moveTo>
                  <a:cubicBezTo>
                    <a:pt x="787" y="390"/>
                    <a:pt x="780" y="362"/>
                    <a:pt x="760" y="349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55" y="0"/>
                    <a:pt x="224" y="3"/>
                    <a:pt x="211" y="2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713" y="498"/>
                    <a:pt x="713" y="498"/>
                    <a:pt x="713" y="498"/>
                  </a:cubicBezTo>
                  <a:lnTo>
                    <a:pt x="770" y="410"/>
                  </a:lnTo>
                </a:path>
              </a:pathLst>
            </a:custGeom>
            <a:solidFill>
              <a:srgbClr val="350B0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4" name="path"/>
            <p:cNvSpPr/>
            <p:nvPr/>
          </p:nvSpPr>
          <p:spPr>
            <a:xfrm>
              <a:off x="303631" y="493610"/>
              <a:ext cx="113664" cy="144513"/>
            </a:xfrm>
            <a:custGeom>
              <a:avLst/>
              <a:gdLst/>
              <a:ahLst/>
              <a:cxnLst/>
              <a:rect l="0" t="0" r="0" b="0"/>
              <a:pathLst>
                <a:path w="178" h="227">
                  <a:moveTo>
                    <a:pt x="128" y="20"/>
                  </a:moveTo>
                  <a:cubicBezTo>
                    <a:pt x="74" y="67"/>
                    <a:pt x="74" y="67"/>
                    <a:pt x="74" y="67"/>
                  </a:cubicBezTo>
                  <a:cubicBezTo>
                    <a:pt x="74" y="67"/>
                    <a:pt x="57" y="108"/>
                    <a:pt x="37" y="115"/>
                  </a:cubicBezTo>
                  <a:cubicBezTo>
                    <a:pt x="37" y="115"/>
                    <a:pt x="0" y="156"/>
                    <a:pt x="30" y="163"/>
                  </a:cubicBezTo>
                  <a:cubicBezTo>
                    <a:pt x="30" y="163"/>
                    <a:pt x="20" y="180"/>
                    <a:pt x="40" y="183"/>
                  </a:cubicBezTo>
                  <a:cubicBezTo>
                    <a:pt x="40" y="183"/>
                    <a:pt x="47" y="227"/>
                    <a:pt x="114" y="200"/>
                  </a:cubicBezTo>
                  <a:cubicBezTo>
                    <a:pt x="114" y="200"/>
                    <a:pt x="145" y="173"/>
                    <a:pt x="141" y="152"/>
                  </a:cubicBezTo>
                  <a:cubicBezTo>
                    <a:pt x="141" y="152"/>
                    <a:pt x="135" y="84"/>
                    <a:pt x="158" y="67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128" y="20"/>
                  </a:lnTo>
                </a:path>
              </a:pathLst>
            </a:custGeom>
            <a:solidFill>
              <a:srgbClr val="F4D4A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6" name="path"/>
            <p:cNvSpPr/>
            <p:nvPr/>
          </p:nvSpPr>
          <p:spPr>
            <a:xfrm>
              <a:off x="370204" y="493610"/>
              <a:ext cx="47091" cy="51955"/>
            </a:xfrm>
            <a:custGeom>
              <a:avLst/>
              <a:gdLst/>
              <a:ahLst/>
              <a:cxnLst/>
              <a:rect l="0" t="0" r="0" b="0"/>
              <a:pathLst>
                <a:path w="74" h="81">
                  <a:moveTo>
                    <a:pt x="0" y="33"/>
                  </a:moveTo>
                  <a:lnTo>
                    <a:pt x="46" y="81"/>
                  </a:lnTo>
                  <a:lnTo>
                    <a:pt x="74" y="58"/>
                  </a:lnTo>
                  <a:lnTo>
                    <a:pt x="46" y="0"/>
                  </a:lnTo>
                  <a:lnTo>
                    <a:pt x="0" y="3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8" name="path"/>
            <p:cNvSpPr/>
            <p:nvPr/>
          </p:nvSpPr>
          <p:spPr>
            <a:xfrm>
              <a:off x="735545" y="1173950"/>
              <a:ext cx="89306" cy="74688"/>
            </a:xfrm>
            <a:custGeom>
              <a:avLst/>
              <a:gdLst/>
              <a:ahLst/>
              <a:cxnLst/>
              <a:rect l="0" t="0" r="0" b="0"/>
              <a:pathLst>
                <a:path w="140" h="117">
                  <a:moveTo>
                    <a:pt x="33" y="117"/>
                  </a:moveTo>
                  <a:lnTo>
                    <a:pt x="0" y="58"/>
                  </a:lnTo>
                  <a:lnTo>
                    <a:pt x="107" y="0"/>
                  </a:lnTo>
                  <a:lnTo>
                    <a:pt x="140" y="61"/>
                  </a:lnTo>
                  <a:lnTo>
                    <a:pt x="33" y="117"/>
                  </a:lnTo>
                </a:path>
              </a:pathLst>
            </a:custGeom>
            <a:solidFill>
              <a:srgbClr val="F4D4A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0" name="path"/>
            <p:cNvSpPr/>
            <p:nvPr/>
          </p:nvSpPr>
          <p:spPr>
            <a:xfrm>
              <a:off x="769645" y="808608"/>
              <a:ext cx="478992" cy="417297"/>
            </a:xfrm>
            <a:custGeom>
              <a:avLst/>
              <a:gdLst/>
              <a:ahLst/>
              <a:cxnLst/>
              <a:rect l="0" t="0" r="0" b="0"/>
              <a:pathLst>
                <a:path w="754" h="657">
                  <a:moveTo>
                    <a:pt x="611" y="281"/>
                  </a:moveTo>
                  <a:cubicBezTo>
                    <a:pt x="661" y="268"/>
                    <a:pt x="655" y="247"/>
                    <a:pt x="715" y="257"/>
                  </a:cubicBezTo>
                  <a:cubicBezTo>
                    <a:pt x="678" y="234"/>
                    <a:pt x="678" y="234"/>
                    <a:pt x="678" y="234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550" y="349"/>
                    <a:pt x="550" y="349"/>
                    <a:pt x="550" y="349"/>
                  </a:cubicBezTo>
                  <a:cubicBezTo>
                    <a:pt x="560" y="352"/>
                    <a:pt x="560" y="352"/>
                    <a:pt x="560" y="352"/>
                  </a:cubicBezTo>
                  <a:cubicBezTo>
                    <a:pt x="553" y="339"/>
                    <a:pt x="560" y="295"/>
                    <a:pt x="611" y="281"/>
                  </a:cubicBezTo>
                </a:path>
                <a:path w="754" h="657">
                  <a:moveTo>
                    <a:pt x="81" y="657"/>
                  </a:moveTo>
                  <a:cubicBezTo>
                    <a:pt x="673" y="420"/>
                    <a:pt x="673" y="420"/>
                    <a:pt x="673" y="420"/>
                  </a:cubicBezTo>
                  <a:cubicBezTo>
                    <a:pt x="730" y="376"/>
                    <a:pt x="727" y="366"/>
                    <a:pt x="740" y="315"/>
                  </a:cubicBezTo>
                  <a:cubicBezTo>
                    <a:pt x="754" y="264"/>
                    <a:pt x="693" y="244"/>
                    <a:pt x="679" y="237"/>
                  </a:cubicBezTo>
                  <a:cubicBezTo>
                    <a:pt x="30" y="569"/>
                    <a:pt x="30" y="569"/>
                    <a:pt x="30" y="569"/>
                  </a:cubicBezTo>
                  <a:lnTo>
                    <a:pt x="81" y="657"/>
                  </a:lnTo>
                </a:path>
              </a:pathLst>
            </a:custGeom>
            <a:solidFill>
              <a:srgbClr val="2A435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2" name="path"/>
            <p:cNvSpPr/>
            <p:nvPr/>
          </p:nvSpPr>
          <p:spPr>
            <a:xfrm>
              <a:off x="678713" y="1159332"/>
              <a:ext cx="113664" cy="235445"/>
            </a:xfrm>
            <a:custGeom>
              <a:avLst/>
              <a:gdLst/>
              <a:ahLst/>
              <a:cxnLst/>
              <a:rect l="0" t="0" r="0" b="0"/>
              <a:pathLst>
                <a:path w="178" h="370">
                  <a:moveTo>
                    <a:pt x="16" y="367"/>
                  </a:moveTo>
                  <a:cubicBezTo>
                    <a:pt x="16" y="367"/>
                    <a:pt x="37" y="340"/>
                    <a:pt x="43" y="310"/>
                  </a:cubicBezTo>
                  <a:cubicBezTo>
                    <a:pt x="54" y="279"/>
                    <a:pt x="114" y="171"/>
                    <a:pt x="145" y="161"/>
                  </a:cubicBezTo>
                  <a:cubicBezTo>
                    <a:pt x="178" y="148"/>
                    <a:pt x="138" y="141"/>
                    <a:pt x="138" y="141"/>
                  </a:cubicBezTo>
                  <a:cubicBezTo>
                    <a:pt x="138" y="141"/>
                    <a:pt x="124" y="134"/>
                    <a:pt x="118" y="107"/>
                  </a:cubicBezTo>
                  <a:cubicBezTo>
                    <a:pt x="114" y="101"/>
                    <a:pt x="121" y="64"/>
                    <a:pt x="135" y="60"/>
                  </a:cubicBezTo>
                  <a:cubicBezTo>
                    <a:pt x="155" y="53"/>
                    <a:pt x="172" y="37"/>
                    <a:pt x="151" y="33"/>
                  </a:cubicBezTo>
                  <a:cubicBezTo>
                    <a:pt x="131" y="30"/>
                    <a:pt x="108" y="13"/>
                    <a:pt x="97" y="10"/>
                  </a:cubicBezTo>
                  <a:cubicBezTo>
                    <a:pt x="87" y="10"/>
                    <a:pt x="50" y="0"/>
                    <a:pt x="50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7" y="107"/>
                    <a:pt x="43" y="124"/>
                    <a:pt x="30" y="151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3" y="370"/>
                    <a:pt x="10" y="370"/>
                    <a:pt x="16" y="367"/>
                  </a:cubicBezTo>
                </a:path>
              </a:pathLst>
            </a:custGeom>
            <a:solidFill>
              <a:srgbClr val="04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4" name="path"/>
            <p:cNvSpPr/>
            <p:nvPr/>
          </p:nvSpPr>
          <p:spPr>
            <a:xfrm>
              <a:off x="69824" y="1445107"/>
              <a:ext cx="121780" cy="103923"/>
            </a:xfrm>
            <a:custGeom>
              <a:avLst/>
              <a:gdLst/>
              <a:ahLst/>
              <a:cxnLst/>
              <a:rect l="0" t="0" r="0" b="0"/>
              <a:pathLst>
                <a:path w="191" h="163">
                  <a:moveTo>
                    <a:pt x="63" y="163"/>
                  </a:moveTo>
                  <a:lnTo>
                    <a:pt x="0" y="107"/>
                  </a:lnTo>
                  <a:lnTo>
                    <a:pt x="138" y="0"/>
                  </a:lnTo>
                  <a:lnTo>
                    <a:pt x="191" y="58"/>
                  </a:lnTo>
                  <a:lnTo>
                    <a:pt x="63" y="163"/>
                  </a:lnTo>
                </a:path>
              </a:pathLst>
            </a:custGeom>
            <a:solidFill>
              <a:srgbClr val="F4D4A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6" name="path"/>
            <p:cNvSpPr/>
            <p:nvPr/>
          </p:nvSpPr>
          <p:spPr>
            <a:xfrm>
              <a:off x="144512" y="819975"/>
              <a:ext cx="670598" cy="680339"/>
            </a:xfrm>
            <a:custGeom>
              <a:avLst/>
              <a:gdLst/>
              <a:ahLst/>
              <a:cxnLst/>
              <a:rect l="0" t="0" r="0" b="0"/>
              <a:pathLst>
                <a:path w="1056" h="1071">
                  <a:moveTo>
                    <a:pt x="685" y="590"/>
                  </a:moveTo>
                  <a:lnTo>
                    <a:pt x="63" y="1071"/>
                  </a:lnTo>
                  <a:lnTo>
                    <a:pt x="0" y="1010"/>
                  </a:lnTo>
                  <a:lnTo>
                    <a:pt x="557" y="485"/>
                  </a:lnTo>
                  <a:lnTo>
                    <a:pt x="874" y="0"/>
                  </a:lnTo>
                  <a:lnTo>
                    <a:pt x="1056" y="189"/>
                  </a:lnTo>
                  <a:lnTo>
                    <a:pt x="685" y="590"/>
                  </a:lnTo>
                </a:path>
              </a:pathLst>
            </a:custGeom>
            <a:solidFill>
              <a:srgbClr val="0C3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8" name="path"/>
            <p:cNvSpPr/>
            <p:nvPr/>
          </p:nvSpPr>
          <p:spPr>
            <a:xfrm>
              <a:off x="126644" y="745287"/>
              <a:ext cx="694956" cy="769645"/>
            </a:xfrm>
            <a:custGeom>
              <a:avLst/>
              <a:gdLst/>
              <a:ahLst/>
              <a:cxnLst/>
              <a:rect l="0" t="0" r="0" b="0"/>
              <a:pathLst>
                <a:path w="1094" h="1212">
                  <a:moveTo>
                    <a:pt x="1050" y="239"/>
                  </a:moveTo>
                  <a:cubicBezTo>
                    <a:pt x="1070" y="172"/>
                    <a:pt x="1070" y="57"/>
                    <a:pt x="999" y="30"/>
                  </a:cubicBezTo>
                  <a:cubicBezTo>
                    <a:pt x="928" y="0"/>
                    <a:pt x="813" y="74"/>
                    <a:pt x="786" y="145"/>
                  </a:cubicBezTo>
                  <a:cubicBezTo>
                    <a:pt x="782" y="155"/>
                    <a:pt x="782" y="155"/>
                    <a:pt x="782" y="155"/>
                  </a:cubicBezTo>
                  <a:cubicBezTo>
                    <a:pt x="769" y="185"/>
                    <a:pt x="769" y="216"/>
                    <a:pt x="775" y="246"/>
                  </a:cubicBezTo>
                  <a:cubicBezTo>
                    <a:pt x="572" y="607"/>
                    <a:pt x="572" y="607"/>
                    <a:pt x="572" y="607"/>
                  </a:cubicBezTo>
                  <a:cubicBezTo>
                    <a:pt x="0" y="1124"/>
                    <a:pt x="0" y="1124"/>
                    <a:pt x="0" y="1124"/>
                  </a:cubicBezTo>
                  <a:cubicBezTo>
                    <a:pt x="77" y="1212"/>
                    <a:pt x="77" y="1212"/>
                    <a:pt x="77" y="1212"/>
                  </a:cubicBezTo>
                  <a:cubicBezTo>
                    <a:pt x="681" y="725"/>
                    <a:pt x="681" y="725"/>
                    <a:pt x="681" y="725"/>
                  </a:cubicBezTo>
                  <a:cubicBezTo>
                    <a:pt x="1094" y="273"/>
                    <a:pt x="1094" y="273"/>
                    <a:pt x="1094" y="273"/>
                  </a:cubicBezTo>
                  <a:lnTo>
                    <a:pt x="1050" y="239"/>
                  </a:lnTo>
                </a:path>
              </a:pathLst>
            </a:custGeom>
            <a:solidFill>
              <a:srgbClr val="2A435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70" name="path"/>
            <p:cNvSpPr/>
            <p:nvPr/>
          </p:nvSpPr>
          <p:spPr>
            <a:xfrm>
              <a:off x="1061910" y="0"/>
              <a:ext cx="259803" cy="431901"/>
            </a:xfrm>
            <a:custGeom>
              <a:avLst/>
              <a:gdLst/>
              <a:ahLst/>
              <a:cxnLst/>
              <a:rect l="0" t="0" r="0" b="0"/>
              <a:pathLst>
                <a:path w="409" h="680">
                  <a:moveTo>
                    <a:pt x="405" y="453"/>
                  </a:moveTo>
                  <a:cubicBezTo>
                    <a:pt x="398" y="439"/>
                    <a:pt x="378" y="409"/>
                    <a:pt x="368" y="392"/>
                  </a:cubicBezTo>
                  <a:cubicBezTo>
                    <a:pt x="368" y="382"/>
                    <a:pt x="368" y="372"/>
                    <a:pt x="365" y="362"/>
                  </a:cubicBezTo>
                  <a:cubicBezTo>
                    <a:pt x="368" y="351"/>
                    <a:pt x="371" y="338"/>
                    <a:pt x="375" y="318"/>
                  </a:cubicBezTo>
                  <a:cubicBezTo>
                    <a:pt x="405" y="159"/>
                    <a:pt x="304" y="118"/>
                    <a:pt x="304" y="118"/>
                  </a:cubicBezTo>
                  <a:cubicBezTo>
                    <a:pt x="148" y="0"/>
                    <a:pt x="40" y="175"/>
                    <a:pt x="40" y="175"/>
                  </a:cubicBezTo>
                  <a:cubicBezTo>
                    <a:pt x="10" y="257"/>
                    <a:pt x="3" y="324"/>
                    <a:pt x="6" y="375"/>
                  </a:cubicBezTo>
                  <a:cubicBezTo>
                    <a:pt x="0" y="433"/>
                    <a:pt x="23" y="480"/>
                    <a:pt x="60" y="521"/>
                  </a:cubicBezTo>
                  <a:cubicBezTo>
                    <a:pt x="64" y="524"/>
                    <a:pt x="64" y="524"/>
                    <a:pt x="64" y="524"/>
                  </a:cubicBezTo>
                  <a:cubicBezTo>
                    <a:pt x="23" y="571"/>
                    <a:pt x="23" y="571"/>
                    <a:pt x="23" y="571"/>
                  </a:cubicBezTo>
                  <a:cubicBezTo>
                    <a:pt x="64" y="632"/>
                    <a:pt x="64" y="632"/>
                    <a:pt x="64" y="632"/>
                  </a:cubicBezTo>
                  <a:cubicBezTo>
                    <a:pt x="64" y="632"/>
                    <a:pt x="87" y="680"/>
                    <a:pt x="101" y="642"/>
                  </a:cubicBezTo>
                  <a:cubicBezTo>
                    <a:pt x="108" y="619"/>
                    <a:pt x="172" y="585"/>
                    <a:pt x="192" y="582"/>
                  </a:cubicBezTo>
                  <a:cubicBezTo>
                    <a:pt x="202" y="582"/>
                    <a:pt x="209" y="578"/>
                    <a:pt x="219" y="578"/>
                  </a:cubicBezTo>
                  <a:cubicBezTo>
                    <a:pt x="223" y="578"/>
                    <a:pt x="226" y="578"/>
                    <a:pt x="226" y="578"/>
                  </a:cubicBezTo>
                  <a:cubicBezTo>
                    <a:pt x="226" y="575"/>
                    <a:pt x="226" y="575"/>
                    <a:pt x="226" y="575"/>
                  </a:cubicBezTo>
                  <a:cubicBezTo>
                    <a:pt x="277" y="561"/>
                    <a:pt x="324" y="527"/>
                    <a:pt x="348" y="473"/>
                  </a:cubicBezTo>
                  <a:cubicBezTo>
                    <a:pt x="351" y="470"/>
                    <a:pt x="355" y="463"/>
                    <a:pt x="355" y="460"/>
                  </a:cubicBezTo>
                  <a:cubicBezTo>
                    <a:pt x="388" y="463"/>
                    <a:pt x="409" y="460"/>
                    <a:pt x="405" y="453"/>
                  </a:cubicBezTo>
                </a:path>
              </a:pathLst>
            </a:custGeom>
            <a:solidFill>
              <a:srgbClr val="F4D4A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72" name="path"/>
            <p:cNvSpPr/>
            <p:nvPr/>
          </p:nvSpPr>
          <p:spPr>
            <a:xfrm>
              <a:off x="1037551" y="92544"/>
              <a:ext cx="185102" cy="199720"/>
            </a:xfrm>
            <a:custGeom>
              <a:avLst/>
              <a:gdLst/>
              <a:ahLst/>
              <a:cxnLst/>
              <a:rect l="0" t="0" r="0" b="0"/>
              <a:pathLst>
                <a:path w="291" h="314">
                  <a:moveTo>
                    <a:pt x="200" y="152"/>
                  </a:moveTo>
                  <a:cubicBezTo>
                    <a:pt x="206" y="108"/>
                    <a:pt x="166" y="98"/>
                    <a:pt x="142" y="101"/>
                  </a:cubicBezTo>
                  <a:cubicBezTo>
                    <a:pt x="118" y="101"/>
                    <a:pt x="105" y="118"/>
                    <a:pt x="98" y="179"/>
                  </a:cubicBezTo>
                  <a:cubicBezTo>
                    <a:pt x="91" y="236"/>
                    <a:pt x="84" y="263"/>
                    <a:pt x="84" y="263"/>
                  </a:cubicBezTo>
                  <a:cubicBezTo>
                    <a:pt x="44" y="314"/>
                    <a:pt x="27" y="280"/>
                    <a:pt x="27" y="280"/>
                  </a:cubicBezTo>
                  <a:cubicBezTo>
                    <a:pt x="10" y="253"/>
                    <a:pt x="6" y="219"/>
                    <a:pt x="0" y="196"/>
                  </a:cubicBezTo>
                  <a:cubicBezTo>
                    <a:pt x="0" y="196"/>
                    <a:pt x="3" y="196"/>
                    <a:pt x="3" y="199"/>
                  </a:cubicBezTo>
                  <a:cubicBezTo>
                    <a:pt x="16" y="243"/>
                    <a:pt x="40" y="206"/>
                    <a:pt x="44" y="145"/>
                  </a:cubicBezTo>
                  <a:cubicBezTo>
                    <a:pt x="47" y="81"/>
                    <a:pt x="50" y="74"/>
                    <a:pt x="108" y="33"/>
                  </a:cubicBezTo>
                  <a:cubicBezTo>
                    <a:pt x="159" y="0"/>
                    <a:pt x="260" y="27"/>
                    <a:pt x="291" y="33"/>
                  </a:cubicBezTo>
                  <a:cubicBezTo>
                    <a:pt x="281" y="98"/>
                    <a:pt x="223" y="158"/>
                    <a:pt x="223" y="158"/>
                  </a:cubicBezTo>
                  <a:lnTo>
                    <a:pt x="200" y="152"/>
                  </a:lnTo>
                </a:path>
              </a:pathLst>
            </a:custGeom>
            <a:solidFill>
              <a:srgbClr val="4F4C4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74" name="path"/>
            <p:cNvSpPr/>
            <p:nvPr/>
          </p:nvSpPr>
          <p:spPr>
            <a:xfrm>
              <a:off x="1016444" y="1625"/>
              <a:ext cx="292277" cy="251676"/>
            </a:xfrm>
            <a:custGeom>
              <a:avLst/>
              <a:gdLst/>
              <a:ahLst/>
              <a:cxnLst/>
              <a:rect l="0" t="0" r="0" b="0"/>
              <a:pathLst>
                <a:path w="460" h="396">
                  <a:moveTo>
                    <a:pt x="301" y="16"/>
                  </a:moveTo>
                  <a:cubicBezTo>
                    <a:pt x="351" y="23"/>
                    <a:pt x="351" y="3"/>
                    <a:pt x="351" y="0"/>
                  </a:cubicBezTo>
                  <a:cubicBezTo>
                    <a:pt x="355" y="0"/>
                    <a:pt x="355" y="0"/>
                    <a:pt x="358" y="0"/>
                  </a:cubicBezTo>
                  <a:cubicBezTo>
                    <a:pt x="460" y="44"/>
                    <a:pt x="446" y="145"/>
                    <a:pt x="439" y="172"/>
                  </a:cubicBezTo>
                  <a:cubicBezTo>
                    <a:pt x="436" y="176"/>
                    <a:pt x="429" y="176"/>
                    <a:pt x="429" y="176"/>
                  </a:cubicBezTo>
                  <a:cubicBezTo>
                    <a:pt x="429" y="176"/>
                    <a:pt x="399" y="145"/>
                    <a:pt x="365" y="128"/>
                  </a:cubicBezTo>
                  <a:cubicBezTo>
                    <a:pt x="331" y="111"/>
                    <a:pt x="328" y="142"/>
                    <a:pt x="328" y="142"/>
                  </a:cubicBezTo>
                  <a:cubicBezTo>
                    <a:pt x="324" y="176"/>
                    <a:pt x="324" y="176"/>
                    <a:pt x="324" y="176"/>
                  </a:cubicBezTo>
                  <a:cubicBezTo>
                    <a:pt x="294" y="169"/>
                    <a:pt x="192" y="142"/>
                    <a:pt x="142" y="176"/>
                  </a:cubicBezTo>
                  <a:cubicBezTo>
                    <a:pt x="84" y="216"/>
                    <a:pt x="91" y="237"/>
                    <a:pt x="84" y="298"/>
                  </a:cubicBezTo>
                  <a:cubicBezTo>
                    <a:pt x="81" y="362"/>
                    <a:pt x="40" y="396"/>
                    <a:pt x="27" y="352"/>
                  </a:cubicBezTo>
                  <a:cubicBezTo>
                    <a:pt x="27" y="348"/>
                    <a:pt x="23" y="348"/>
                    <a:pt x="23" y="345"/>
                  </a:cubicBezTo>
                  <a:cubicBezTo>
                    <a:pt x="0" y="284"/>
                    <a:pt x="3" y="230"/>
                    <a:pt x="13" y="189"/>
                  </a:cubicBezTo>
                  <a:cubicBezTo>
                    <a:pt x="16" y="186"/>
                    <a:pt x="20" y="182"/>
                    <a:pt x="20" y="176"/>
                  </a:cubicBezTo>
                  <a:cubicBezTo>
                    <a:pt x="47" y="81"/>
                    <a:pt x="243" y="13"/>
                    <a:pt x="301" y="16"/>
                  </a:cubicBezTo>
                </a:path>
              </a:pathLst>
            </a:custGeom>
            <a:solidFill>
              <a:srgbClr val="3C271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76" name="path"/>
            <p:cNvSpPr/>
            <p:nvPr/>
          </p:nvSpPr>
          <p:spPr>
            <a:xfrm>
              <a:off x="1055420" y="284149"/>
              <a:ext cx="95795" cy="175361"/>
            </a:xfrm>
            <a:custGeom>
              <a:avLst/>
              <a:gdLst/>
              <a:ahLst/>
              <a:cxnLst/>
              <a:rect l="0" t="0" r="0" b="0"/>
              <a:pathLst>
                <a:path w="150" h="276">
                  <a:moveTo>
                    <a:pt x="0" y="20"/>
                  </a:moveTo>
                  <a:cubicBezTo>
                    <a:pt x="0" y="20"/>
                    <a:pt x="30" y="0"/>
                    <a:pt x="43" y="13"/>
                  </a:cubicBezTo>
                  <a:cubicBezTo>
                    <a:pt x="53" y="30"/>
                    <a:pt x="150" y="205"/>
                    <a:pt x="103" y="252"/>
                  </a:cubicBezTo>
                  <a:cubicBezTo>
                    <a:pt x="103" y="252"/>
                    <a:pt x="60" y="259"/>
                    <a:pt x="46" y="276"/>
                  </a:cubicBezTo>
                  <a:cubicBezTo>
                    <a:pt x="46" y="276"/>
                    <a:pt x="10" y="50"/>
                    <a:pt x="0" y="2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78" name="path"/>
            <p:cNvSpPr/>
            <p:nvPr/>
          </p:nvSpPr>
          <p:spPr>
            <a:xfrm>
              <a:off x="683590" y="740410"/>
              <a:ext cx="232194" cy="107175"/>
            </a:xfrm>
            <a:custGeom>
              <a:avLst/>
              <a:gdLst/>
              <a:ahLst/>
              <a:cxnLst/>
              <a:rect l="0" t="0" r="0" b="0"/>
              <a:pathLst>
                <a:path w="365" h="168">
                  <a:moveTo>
                    <a:pt x="325" y="141"/>
                  </a:moveTo>
                  <a:cubicBezTo>
                    <a:pt x="325" y="141"/>
                    <a:pt x="311" y="124"/>
                    <a:pt x="338" y="97"/>
                  </a:cubicBezTo>
                  <a:cubicBezTo>
                    <a:pt x="365" y="67"/>
                    <a:pt x="111" y="0"/>
                    <a:pt x="111" y="0"/>
                  </a:cubicBezTo>
                  <a:cubicBezTo>
                    <a:pt x="111" y="0"/>
                    <a:pt x="111" y="20"/>
                    <a:pt x="57" y="33"/>
                  </a:cubicBezTo>
                  <a:cubicBezTo>
                    <a:pt x="0" y="47"/>
                    <a:pt x="77" y="97"/>
                    <a:pt x="77" y="97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311" y="165"/>
                    <a:pt x="311" y="165"/>
                    <a:pt x="311" y="165"/>
                  </a:cubicBezTo>
                  <a:lnTo>
                    <a:pt x="325" y="141"/>
                  </a:lnTo>
                </a:path>
              </a:pathLst>
            </a:custGeom>
            <a:solidFill>
              <a:srgbClr val="2A435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0" name="path"/>
            <p:cNvSpPr/>
            <p:nvPr/>
          </p:nvSpPr>
          <p:spPr>
            <a:xfrm>
              <a:off x="988847" y="295516"/>
              <a:ext cx="133146" cy="409181"/>
            </a:xfrm>
            <a:custGeom>
              <a:avLst/>
              <a:gdLst/>
              <a:ahLst/>
              <a:cxnLst/>
              <a:rect l="0" t="0" r="0" b="0"/>
              <a:pathLst>
                <a:path w="209" h="644">
                  <a:moveTo>
                    <a:pt x="10" y="30"/>
                  </a:moveTo>
                  <a:cubicBezTo>
                    <a:pt x="10" y="30"/>
                    <a:pt x="81" y="10"/>
                    <a:pt x="104" y="0"/>
                  </a:cubicBezTo>
                  <a:cubicBezTo>
                    <a:pt x="104" y="0"/>
                    <a:pt x="209" y="125"/>
                    <a:pt x="121" y="386"/>
                  </a:cubicBezTo>
                  <a:cubicBezTo>
                    <a:pt x="33" y="644"/>
                    <a:pt x="0" y="217"/>
                    <a:pt x="0" y="21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30"/>
                    <a:pt x="10" y="30"/>
                    <a:pt x="10" y="30"/>
                  </a:cubicBezTo>
                </a:path>
              </a:pathLst>
            </a:custGeom>
            <a:solidFill>
              <a:srgbClr val="0C3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2" name="path"/>
            <p:cNvSpPr/>
            <p:nvPr/>
          </p:nvSpPr>
          <p:spPr>
            <a:xfrm>
              <a:off x="745286" y="240309"/>
              <a:ext cx="376707" cy="568299"/>
            </a:xfrm>
            <a:custGeom>
              <a:avLst/>
              <a:gdLst/>
              <a:ahLst/>
              <a:cxnLst/>
              <a:rect l="0" t="0" r="0" b="0"/>
              <a:pathLst>
                <a:path w="593" h="894">
                  <a:moveTo>
                    <a:pt x="274" y="861"/>
                  </a:moveTo>
                  <a:cubicBezTo>
                    <a:pt x="389" y="793"/>
                    <a:pt x="593" y="283"/>
                    <a:pt x="491" y="158"/>
                  </a:cubicBezTo>
                  <a:cubicBezTo>
                    <a:pt x="359" y="0"/>
                    <a:pt x="179" y="320"/>
                    <a:pt x="3" y="651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30" y="894"/>
                    <a:pt x="230" y="894"/>
                    <a:pt x="230" y="894"/>
                  </a:cubicBezTo>
                  <a:cubicBezTo>
                    <a:pt x="274" y="861"/>
                    <a:pt x="274" y="861"/>
                    <a:pt x="274" y="861"/>
                  </a:cubicBezTo>
                </a:path>
              </a:pathLst>
            </a:custGeom>
            <a:solidFill>
              <a:srgbClr val="CFD6D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4" name="path"/>
            <p:cNvSpPr/>
            <p:nvPr/>
          </p:nvSpPr>
          <p:spPr>
            <a:xfrm>
              <a:off x="378320" y="267906"/>
              <a:ext cx="630008" cy="271170"/>
            </a:xfrm>
            <a:custGeom>
              <a:avLst/>
              <a:gdLst/>
              <a:ahLst/>
              <a:cxnLst/>
              <a:rect l="0" t="0" r="0" b="0"/>
              <a:pathLst>
                <a:path w="992" h="427">
                  <a:moveTo>
                    <a:pt x="408" y="91"/>
                  </a:moveTo>
                  <a:cubicBezTo>
                    <a:pt x="408" y="91"/>
                    <a:pt x="415" y="128"/>
                    <a:pt x="364" y="152"/>
                  </a:cubicBezTo>
                  <a:cubicBezTo>
                    <a:pt x="395" y="149"/>
                    <a:pt x="395" y="149"/>
                    <a:pt x="395" y="149"/>
                  </a:cubicBezTo>
                  <a:cubicBezTo>
                    <a:pt x="401" y="149"/>
                    <a:pt x="405" y="152"/>
                    <a:pt x="415" y="152"/>
                  </a:cubicBezTo>
                  <a:cubicBezTo>
                    <a:pt x="887" y="250"/>
                    <a:pt x="887" y="250"/>
                    <a:pt x="887" y="250"/>
                  </a:cubicBezTo>
                  <a:cubicBezTo>
                    <a:pt x="944" y="250"/>
                    <a:pt x="992" y="216"/>
                    <a:pt x="992" y="172"/>
                  </a:cubicBezTo>
                  <a:cubicBezTo>
                    <a:pt x="992" y="125"/>
                    <a:pt x="948" y="88"/>
                    <a:pt x="887" y="84"/>
                  </a:cubicBezTo>
                  <a:cubicBezTo>
                    <a:pt x="398" y="20"/>
                    <a:pt x="398" y="20"/>
                    <a:pt x="398" y="20"/>
                  </a:cubicBezTo>
                  <a:cubicBezTo>
                    <a:pt x="385" y="20"/>
                    <a:pt x="371" y="20"/>
                    <a:pt x="357" y="23"/>
                  </a:cubicBezTo>
                  <a:cubicBezTo>
                    <a:pt x="354" y="23"/>
                    <a:pt x="351" y="23"/>
                    <a:pt x="351" y="23"/>
                  </a:cubicBezTo>
                  <a:cubicBezTo>
                    <a:pt x="344" y="23"/>
                    <a:pt x="340" y="23"/>
                    <a:pt x="337" y="23"/>
                  </a:cubicBezTo>
                  <a:cubicBezTo>
                    <a:pt x="337" y="23"/>
                    <a:pt x="405" y="37"/>
                    <a:pt x="408" y="91"/>
                  </a:cubicBezTo>
                </a:path>
                <a:path w="992" h="427">
                  <a:moveTo>
                    <a:pt x="54" y="427"/>
                  </a:moveTo>
                  <a:cubicBezTo>
                    <a:pt x="411" y="118"/>
                    <a:pt x="411" y="118"/>
                    <a:pt x="411" y="118"/>
                  </a:cubicBezTo>
                  <a:cubicBezTo>
                    <a:pt x="442" y="67"/>
                    <a:pt x="411" y="40"/>
                    <a:pt x="411" y="40"/>
                  </a:cubicBezTo>
                  <a:cubicBezTo>
                    <a:pt x="378" y="0"/>
                    <a:pt x="314" y="30"/>
                    <a:pt x="314" y="30"/>
                  </a:cubicBezTo>
                  <a:cubicBezTo>
                    <a:pt x="0" y="369"/>
                    <a:pt x="0" y="369"/>
                    <a:pt x="0" y="369"/>
                  </a:cubicBezTo>
                  <a:lnTo>
                    <a:pt x="54" y="427"/>
                  </a:lnTo>
                </a:path>
              </a:pathLst>
            </a:custGeom>
            <a:solidFill>
              <a:srgbClr val="0C3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6" name="path"/>
            <p:cNvSpPr/>
            <p:nvPr/>
          </p:nvSpPr>
          <p:spPr>
            <a:xfrm>
              <a:off x="17856" y="1433741"/>
              <a:ext cx="120154" cy="245186"/>
            </a:xfrm>
            <a:custGeom>
              <a:avLst/>
              <a:gdLst/>
              <a:ahLst/>
              <a:cxnLst/>
              <a:rect l="0" t="0" r="0" b="0"/>
              <a:pathLst>
                <a:path w="189" h="386">
                  <a:moveTo>
                    <a:pt x="78" y="386"/>
                  </a:moveTo>
                  <a:cubicBezTo>
                    <a:pt x="88" y="386"/>
                    <a:pt x="92" y="382"/>
                    <a:pt x="92" y="372"/>
                  </a:cubicBezTo>
                  <a:cubicBezTo>
                    <a:pt x="92" y="372"/>
                    <a:pt x="64" y="298"/>
                    <a:pt x="40" y="26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34" y="342"/>
                    <a:pt x="34" y="342"/>
                    <a:pt x="34" y="342"/>
                  </a:cubicBezTo>
                  <a:cubicBezTo>
                    <a:pt x="78" y="386"/>
                    <a:pt x="78" y="386"/>
                    <a:pt x="78" y="386"/>
                  </a:cubicBezTo>
                </a:path>
                <a:path w="189" h="386">
                  <a:moveTo>
                    <a:pt x="64" y="284"/>
                  </a:moveTo>
                  <a:cubicBezTo>
                    <a:pt x="64" y="281"/>
                    <a:pt x="64" y="281"/>
                    <a:pt x="64" y="281"/>
                  </a:cubicBezTo>
                  <a:cubicBezTo>
                    <a:pt x="94" y="240"/>
                    <a:pt x="128" y="193"/>
                    <a:pt x="152" y="186"/>
                  </a:cubicBezTo>
                  <a:cubicBezTo>
                    <a:pt x="189" y="172"/>
                    <a:pt x="145" y="166"/>
                    <a:pt x="145" y="166"/>
                  </a:cubicBezTo>
                  <a:cubicBezTo>
                    <a:pt x="145" y="166"/>
                    <a:pt x="128" y="155"/>
                    <a:pt x="121" y="122"/>
                  </a:cubicBezTo>
                  <a:cubicBezTo>
                    <a:pt x="121" y="115"/>
                    <a:pt x="128" y="84"/>
                    <a:pt x="141" y="77"/>
                  </a:cubicBezTo>
                  <a:cubicBezTo>
                    <a:pt x="165" y="71"/>
                    <a:pt x="185" y="54"/>
                    <a:pt x="162" y="47"/>
                  </a:cubicBezTo>
                  <a:cubicBezTo>
                    <a:pt x="138" y="44"/>
                    <a:pt x="114" y="16"/>
                    <a:pt x="104" y="13"/>
                  </a:cubicBezTo>
                  <a:cubicBezTo>
                    <a:pt x="91" y="13"/>
                    <a:pt x="50" y="0"/>
                    <a:pt x="50" y="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40" y="128"/>
                    <a:pt x="27" y="149"/>
                  </a:cubicBezTo>
                  <a:cubicBezTo>
                    <a:pt x="23" y="152"/>
                    <a:pt x="20" y="159"/>
                    <a:pt x="13" y="166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294"/>
                    <a:pt x="64" y="291"/>
                    <a:pt x="64" y="284"/>
                  </a:cubicBezTo>
                </a:path>
              </a:pathLst>
            </a:custGeom>
            <a:solidFill>
              <a:srgbClr val="04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8" name="path"/>
            <p:cNvSpPr/>
            <p:nvPr/>
          </p:nvSpPr>
          <p:spPr>
            <a:xfrm>
              <a:off x="743661" y="740410"/>
              <a:ext cx="152628" cy="74701"/>
            </a:xfrm>
            <a:custGeom>
              <a:avLst/>
              <a:gdLst/>
              <a:ahLst/>
              <a:cxnLst/>
              <a:rect l="0" t="0" r="0" b="0"/>
              <a:pathLst>
                <a:path w="240" h="117">
                  <a:moveTo>
                    <a:pt x="230" y="117"/>
                  </a:moveTo>
                  <a:lnTo>
                    <a:pt x="0" y="17"/>
                  </a:lnTo>
                  <a:lnTo>
                    <a:pt x="7" y="0"/>
                  </a:lnTo>
                  <a:lnTo>
                    <a:pt x="240" y="102"/>
                  </a:lnTo>
                  <a:lnTo>
                    <a:pt x="230" y="117"/>
                  </a:lnTo>
                </a:path>
              </a:pathLst>
            </a:custGeom>
            <a:solidFill>
              <a:srgbClr val="733D1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90" name="path"/>
            <p:cNvSpPr/>
            <p:nvPr/>
          </p:nvSpPr>
          <p:spPr>
            <a:xfrm>
              <a:off x="758621" y="815657"/>
              <a:ext cx="79247" cy="88391"/>
            </a:xfrm>
            <a:custGeom>
              <a:avLst/>
              <a:gdLst/>
              <a:ahLst/>
              <a:cxnLst/>
              <a:rect l="0" t="0" r="0" b="0"/>
              <a:pathLst>
                <a:path w="124" h="139">
                  <a:moveTo>
                    <a:pt x="124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124" y="139"/>
                  </a:lnTo>
                  <a:lnTo>
                    <a:pt x="124" y="0"/>
                  </a:lnTo>
                </a:path>
              </a:pathLst>
            </a:custGeom>
            <a:solidFill>
              <a:srgbClr val="2A435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92" name="path"/>
            <p:cNvSpPr/>
            <p:nvPr/>
          </p:nvSpPr>
          <p:spPr>
            <a:xfrm>
              <a:off x="548817" y="266293"/>
              <a:ext cx="586155" cy="652729"/>
            </a:xfrm>
            <a:custGeom>
              <a:avLst/>
              <a:gdLst/>
              <a:ahLst/>
              <a:cxnLst/>
              <a:rect l="0" t="0" r="0" b="0"/>
              <a:pathLst>
                <a:path w="923" h="1027">
                  <a:moveTo>
                    <a:pt x="642" y="855"/>
                  </a:moveTo>
                  <a:cubicBezTo>
                    <a:pt x="767" y="608"/>
                    <a:pt x="923" y="229"/>
                    <a:pt x="808" y="114"/>
                  </a:cubicBezTo>
                  <a:cubicBezTo>
                    <a:pt x="696" y="0"/>
                    <a:pt x="605" y="108"/>
                    <a:pt x="287" y="588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351" y="1027"/>
                    <a:pt x="351" y="1027"/>
                    <a:pt x="351" y="1027"/>
                  </a:cubicBezTo>
                  <a:cubicBezTo>
                    <a:pt x="642" y="855"/>
                    <a:pt x="642" y="855"/>
                    <a:pt x="642" y="855"/>
                  </a:cubicBezTo>
                </a:path>
              </a:pathLst>
            </a:custGeom>
            <a:solidFill>
              <a:srgbClr val="0C3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94" name="path"/>
            <p:cNvSpPr/>
            <p:nvPr/>
          </p:nvSpPr>
          <p:spPr>
            <a:xfrm>
              <a:off x="1055420" y="446519"/>
              <a:ext cx="63322" cy="128270"/>
            </a:xfrm>
            <a:custGeom>
              <a:avLst/>
              <a:gdLst/>
              <a:ahLst/>
              <a:cxnLst/>
              <a:rect l="0" t="0" r="0" b="0"/>
              <a:pathLst>
                <a:path w="99" h="202">
                  <a:moveTo>
                    <a:pt x="56" y="12"/>
                  </a:moveTo>
                  <a:lnTo>
                    <a:pt x="63" y="48"/>
                  </a:lnTo>
                  <a:lnTo>
                    <a:pt x="99" y="0"/>
                  </a:lnTo>
                  <a:lnTo>
                    <a:pt x="56" y="12"/>
                  </a:lnTo>
                </a:path>
                <a:path w="99" h="202">
                  <a:moveTo>
                    <a:pt x="91" y="12"/>
                  </a:moveTo>
                  <a:cubicBezTo>
                    <a:pt x="30" y="93"/>
                    <a:pt x="30" y="93"/>
                    <a:pt x="30" y="93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74" y="127"/>
                    <a:pt x="94" y="29"/>
                    <a:pt x="91" y="12"/>
                  </a:cubicBezTo>
                </a:path>
              </a:pathLst>
            </a:custGeom>
            <a:solidFill>
              <a:srgbClr val="DB317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96" name="path"/>
            <p:cNvSpPr/>
            <p:nvPr/>
          </p:nvSpPr>
          <p:spPr>
            <a:xfrm>
              <a:off x="949871" y="440029"/>
              <a:ext cx="115290" cy="105536"/>
            </a:xfrm>
            <a:custGeom>
              <a:avLst/>
              <a:gdLst/>
              <a:ahLst/>
              <a:cxnLst/>
              <a:rect l="0" t="0" r="0" b="0"/>
              <a:pathLst>
                <a:path w="181" h="166">
                  <a:moveTo>
                    <a:pt x="3" y="0"/>
                  </a:moveTo>
                  <a:cubicBezTo>
                    <a:pt x="6" y="30"/>
                    <a:pt x="30" y="64"/>
                    <a:pt x="63" y="84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23" y="78"/>
                    <a:pt x="0" y="37"/>
                    <a:pt x="3" y="0"/>
                  </a:cubicBezTo>
                </a:path>
              </a:pathLst>
            </a:custGeom>
            <a:solidFill>
              <a:srgbClr val="0B263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98" name="path"/>
            <p:cNvSpPr/>
            <p:nvPr/>
          </p:nvSpPr>
          <p:spPr>
            <a:xfrm>
              <a:off x="1092758" y="560184"/>
              <a:ext cx="12992" cy="8115"/>
            </a:xfrm>
            <a:custGeom>
              <a:avLst/>
              <a:gdLst/>
              <a:ahLst/>
              <a:cxnLst/>
              <a:rect l="0" t="0" r="0" b="0"/>
              <a:pathLst>
                <a:path w="20" h="12">
                  <a:moveTo>
                    <a:pt x="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36E7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0" name="path"/>
            <p:cNvSpPr/>
            <p:nvPr/>
          </p:nvSpPr>
          <p:spPr>
            <a:xfrm>
              <a:off x="1263256" y="600773"/>
              <a:ext cx="47078" cy="37351"/>
            </a:xfrm>
            <a:custGeom>
              <a:avLst/>
              <a:gdLst/>
              <a:ahLst/>
              <a:cxnLst/>
              <a:rect l="0" t="0" r="0" b="0"/>
              <a:pathLst>
                <a:path w="74" h="58">
                  <a:moveTo>
                    <a:pt x="40" y="0"/>
                  </a:moveTo>
                  <a:cubicBezTo>
                    <a:pt x="40" y="3"/>
                    <a:pt x="40" y="3"/>
                    <a:pt x="43" y="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13" y="13"/>
                    <a:pt x="3" y="48"/>
                    <a:pt x="3" y="48"/>
                  </a:cubicBezTo>
                  <a:cubicBezTo>
                    <a:pt x="3" y="51"/>
                    <a:pt x="3" y="55"/>
                    <a:pt x="0" y="58"/>
                  </a:cubicBezTo>
                  <a:cubicBezTo>
                    <a:pt x="0" y="48"/>
                    <a:pt x="0" y="41"/>
                    <a:pt x="3" y="31"/>
                  </a:cubicBezTo>
                  <a:cubicBezTo>
                    <a:pt x="3" y="31"/>
                    <a:pt x="10" y="10"/>
                    <a:pt x="40" y="0"/>
                  </a:cubicBezTo>
                </a:path>
              </a:pathLst>
            </a:custGeom>
            <a:solidFill>
              <a:srgbClr val="0B263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2" name="path"/>
            <p:cNvSpPr/>
            <p:nvPr/>
          </p:nvSpPr>
          <p:spPr>
            <a:xfrm>
              <a:off x="1063536" y="540702"/>
              <a:ext cx="29222" cy="19481"/>
            </a:xfrm>
            <a:custGeom>
              <a:avLst/>
              <a:gdLst/>
              <a:ahLst/>
              <a:cxnLst/>
              <a:rect l="0" t="0" r="0" b="0"/>
              <a:pathLst>
                <a:path w="46" h="30">
                  <a:moveTo>
                    <a:pt x="3" y="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802E4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4" name="path"/>
            <p:cNvSpPr/>
            <p:nvPr/>
          </p:nvSpPr>
          <p:spPr>
            <a:xfrm>
              <a:off x="943381" y="381571"/>
              <a:ext cx="366966" cy="297142"/>
            </a:xfrm>
            <a:custGeom>
              <a:avLst/>
              <a:gdLst/>
              <a:ahLst/>
              <a:cxnLst/>
              <a:rect l="0" t="0" r="0" b="0"/>
              <a:pathLst>
                <a:path w="577" h="467">
                  <a:moveTo>
                    <a:pt x="506" y="376"/>
                  </a:moveTo>
                  <a:cubicBezTo>
                    <a:pt x="506" y="376"/>
                    <a:pt x="517" y="339"/>
                    <a:pt x="577" y="342"/>
                  </a:cubicBezTo>
                  <a:cubicBezTo>
                    <a:pt x="547" y="332"/>
                    <a:pt x="547" y="332"/>
                    <a:pt x="547" y="332"/>
                  </a:cubicBezTo>
                  <a:cubicBezTo>
                    <a:pt x="540" y="328"/>
                    <a:pt x="537" y="325"/>
                    <a:pt x="530" y="322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97" y="0"/>
                    <a:pt x="40" y="10"/>
                    <a:pt x="20" y="50"/>
                  </a:cubicBezTo>
                  <a:cubicBezTo>
                    <a:pt x="0" y="91"/>
                    <a:pt x="23" y="149"/>
                    <a:pt x="74" y="176"/>
                  </a:cubicBezTo>
                  <a:cubicBezTo>
                    <a:pt x="486" y="444"/>
                    <a:pt x="486" y="444"/>
                    <a:pt x="486" y="444"/>
                  </a:cubicBezTo>
                  <a:cubicBezTo>
                    <a:pt x="500" y="454"/>
                    <a:pt x="513" y="457"/>
                    <a:pt x="527" y="461"/>
                  </a:cubicBezTo>
                  <a:cubicBezTo>
                    <a:pt x="533" y="464"/>
                    <a:pt x="537" y="467"/>
                    <a:pt x="544" y="467"/>
                  </a:cubicBezTo>
                  <a:cubicBezTo>
                    <a:pt x="544" y="467"/>
                    <a:pt x="486" y="427"/>
                    <a:pt x="506" y="376"/>
                  </a:cubicBezTo>
                </a:path>
              </a:pathLst>
            </a:custGeom>
            <a:solidFill>
              <a:srgbClr val="0C303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6" name="path"/>
            <p:cNvSpPr/>
            <p:nvPr/>
          </p:nvSpPr>
          <p:spPr>
            <a:xfrm>
              <a:off x="1050544" y="560184"/>
              <a:ext cx="42214" cy="32473"/>
            </a:xfrm>
            <a:custGeom>
              <a:avLst/>
              <a:gdLst/>
              <a:ahLst/>
              <a:cxnLst/>
              <a:rect l="0" t="0" r="0" b="0"/>
              <a:pathLst>
                <a:path w="66" h="51">
                  <a:moveTo>
                    <a:pt x="59" y="6"/>
                  </a:moveTo>
                  <a:cubicBezTo>
                    <a:pt x="49" y="13"/>
                    <a:pt x="29" y="30"/>
                    <a:pt x="0" y="51"/>
                  </a:cubicBezTo>
                  <a:cubicBezTo>
                    <a:pt x="3" y="40"/>
                    <a:pt x="6" y="30"/>
                    <a:pt x="9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9" y="6"/>
                    <a:pt x="59" y="6"/>
                    <a:pt x="59" y="6"/>
                  </a:cubicBezTo>
                  <a:moveTo>
                    <a:pt x="66" y="0"/>
                  </a:move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0"/>
                  </a:cubicBezTo>
                </a:path>
              </a:pathLst>
            </a:custGeom>
            <a:solidFill>
              <a:srgbClr val="A39E9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8" name="path"/>
            <p:cNvSpPr/>
            <p:nvPr/>
          </p:nvSpPr>
          <p:spPr>
            <a:xfrm>
              <a:off x="805370" y="573176"/>
              <a:ext cx="251676" cy="154254"/>
            </a:xfrm>
            <a:custGeom>
              <a:avLst/>
              <a:gdLst/>
              <a:ahLst/>
              <a:cxnLst/>
              <a:rect l="0" t="0" r="0" b="0"/>
              <a:pathLst>
                <a:path w="396" h="242">
                  <a:moveTo>
                    <a:pt x="396" y="0"/>
                  </a:moveTo>
                  <a:cubicBezTo>
                    <a:pt x="396" y="3"/>
                    <a:pt x="396" y="3"/>
                    <a:pt x="396" y="3"/>
                  </a:cubicBezTo>
                  <a:cubicBezTo>
                    <a:pt x="392" y="10"/>
                    <a:pt x="389" y="20"/>
                    <a:pt x="386" y="30"/>
                  </a:cubicBezTo>
                  <a:cubicBezTo>
                    <a:pt x="271" y="104"/>
                    <a:pt x="54" y="242"/>
                    <a:pt x="54" y="242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3" y="158"/>
                    <a:pt x="13" y="158"/>
                    <a:pt x="13" y="158"/>
                  </a:cubicBezTo>
                  <a:cubicBezTo>
                    <a:pt x="396" y="0"/>
                    <a:pt x="396" y="0"/>
                    <a:pt x="396" y="0"/>
                  </a:cubicBezTo>
                </a:path>
              </a:pathLst>
            </a:custGeom>
            <a:solidFill>
              <a:srgbClr val="0D2A3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10" name="path"/>
            <p:cNvSpPr/>
            <p:nvPr/>
          </p:nvSpPr>
          <p:spPr>
            <a:xfrm>
              <a:off x="1055420" y="560184"/>
              <a:ext cx="37337" cy="14617"/>
            </a:xfrm>
            <a:custGeom>
              <a:avLst/>
              <a:gdLst/>
              <a:ahLst/>
              <a:cxnLst/>
              <a:rect l="0" t="0" r="0" b="0"/>
              <a:pathLst>
                <a:path w="58" h="23">
                  <a:moveTo>
                    <a:pt x="58" y="0"/>
                  </a:moveTo>
                  <a:cubicBezTo>
                    <a:pt x="58" y="3"/>
                    <a:pt x="58" y="3"/>
                    <a:pt x="58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2" y="6"/>
                    <a:pt x="52" y="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AF306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12" name="path"/>
            <p:cNvSpPr/>
            <p:nvPr/>
          </p:nvSpPr>
          <p:spPr>
            <a:xfrm>
              <a:off x="815111" y="560184"/>
              <a:ext cx="277647" cy="180225"/>
            </a:xfrm>
            <a:custGeom>
              <a:avLst/>
              <a:gdLst/>
              <a:ahLst/>
              <a:cxnLst/>
              <a:rect l="0" t="0" r="0" b="0"/>
              <a:pathLst>
                <a:path w="437" h="283">
                  <a:moveTo>
                    <a:pt x="10" y="202"/>
                  </a:moveTo>
                  <a:cubicBezTo>
                    <a:pt x="0" y="266"/>
                    <a:pt x="0" y="266"/>
                    <a:pt x="0" y="266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3"/>
                    <a:pt x="400" y="37"/>
                    <a:pt x="433" y="3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383" y="20"/>
                    <a:pt x="383" y="20"/>
                    <a:pt x="383" y="20"/>
                  </a:cubicBezTo>
                  <a:lnTo>
                    <a:pt x="10" y="202"/>
                  </a:lnTo>
                </a:path>
              </a:pathLst>
            </a:custGeom>
            <a:solidFill>
              <a:srgbClr val="DB317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14" name="path"/>
            <p:cNvSpPr/>
            <p:nvPr/>
          </p:nvSpPr>
          <p:spPr>
            <a:xfrm>
              <a:off x="43839" y="1652943"/>
              <a:ext cx="32474" cy="25984"/>
            </a:xfrm>
            <a:custGeom>
              <a:avLst/>
              <a:gdLst/>
              <a:ahLst/>
              <a:cxnLst/>
              <a:rect l="0" t="0" r="0" b="0"/>
              <a:pathLst>
                <a:path w="51" h="40">
                  <a:moveTo>
                    <a:pt x="40" y="0"/>
                  </a:moveTo>
                  <a:cubicBezTo>
                    <a:pt x="47" y="13"/>
                    <a:pt x="51" y="27"/>
                    <a:pt x="51" y="27"/>
                  </a:cubicBezTo>
                  <a:cubicBezTo>
                    <a:pt x="51" y="37"/>
                    <a:pt x="47" y="40"/>
                    <a:pt x="37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27" y="0"/>
                    <a:pt x="40" y="0"/>
                  </a:cubicBezTo>
                </a:path>
              </a:pathLst>
            </a:custGeom>
            <a:solidFill>
              <a:srgbClr val="091C2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16" name="textbox 916"/>
          <p:cNvSpPr/>
          <p:nvPr/>
        </p:nvSpPr>
        <p:spPr>
          <a:xfrm>
            <a:off x="6712975" y="3825306"/>
            <a:ext cx="1059814" cy="1624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602"/>
              </a:lnSpc>
              <a:tabLst/>
            </a:pPr>
            <a:endParaRPr lang="Arial" altLang="Arial" sz="100" dirty="0"/>
          </a:p>
          <a:p>
            <a:pPr marL="13334" indent="11429" algn="l" rtl="0" eaLnBrk="0">
              <a:lnSpc>
                <a:spcPct val="116000"/>
              </a:lnSpc>
              <a:tabLst/>
            </a:pP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</a:t>
            </a:r>
            <a:r>
              <a:rPr sz="1000" kern="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24小时故障支</a:t>
            </a:r>
            <a:r>
              <a:rPr sz="10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</a:t>
            </a:r>
            <a:endParaRPr lang="Microsoft YaHei" altLang="Microsoft YaHei" sz="1000" dirty="0"/>
          </a:p>
          <a:p>
            <a:pPr marL="19684" algn="l" rtl="0" eaLnBrk="0">
              <a:lnSpc>
                <a:spcPct val="95000"/>
              </a:lnSpc>
              <a:spcBef>
                <a:spcPts val="495"/>
              </a:spcBef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2、按需培训</a:t>
            </a:r>
            <a:endParaRPr lang="Microsoft YaHei" altLang="Microsoft YaHei" sz="1000" dirty="0"/>
          </a:p>
          <a:p>
            <a:pPr marL="12700" indent="8254" algn="l" rtl="0" eaLnBrk="0">
              <a:lnSpc>
                <a:spcPct val="116000"/>
              </a:lnSpc>
              <a:spcBef>
                <a:spcPts val="486"/>
              </a:spcBef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3、驻场支持数据</a:t>
            </a:r>
            <a:r>
              <a:rPr sz="1000" kern="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库运维</a:t>
            </a:r>
            <a:endParaRPr lang="Microsoft YaHei" altLang="Microsoft YaHei" sz="1000" dirty="0"/>
          </a:p>
          <a:p>
            <a:pPr marL="13334" indent="-635" algn="l" rtl="0" eaLnBrk="0">
              <a:lnSpc>
                <a:spcPct val="116000"/>
              </a:lnSpc>
              <a:spcBef>
                <a:spcPts val="487"/>
              </a:spcBef>
              <a:tabLst/>
            </a:pP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4、方案架构规划</a:t>
            </a: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与迁移支持</a:t>
            </a:r>
            <a:endParaRPr lang="Microsoft YaHei" altLang="Microsoft YaHei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21590" algn="l" rtl="0" eaLnBrk="0">
              <a:lnSpc>
                <a:spcPts val="361"/>
              </a:lnSpc>
              <a:spcBef>
                <a:spcPts val="7"/>
              </a:spcBef>
              <a:tabLst/>
            </a:pP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……</a:t>
            </a:r>
            <a:endParaRPr lang="Microsoft YaHei" altLang="Microsoft YaHei" sz="1000" dirty="0"/>
          </a:p>
        </p:txBody>
      </p:sp>
      <p:sp>
        <p:nvSpPr>
          <p:cNvPr id="918" name="textbox 918"/>
          <p:cNvSpPr/>
          <p:nvPr/>
        </p:nvSpPr>
        <p:spPr>
          <a:xfrm>
            <a:off x="3064687" y="512984"/>
            <a:ext cx="6091554" cy="245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9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>
                <a:tab pos="888364" algn="l"/>
                <a:tab pos="6078220" algn="l"/>
              </a:tabLst>
            </a:pPr>
            <a:r>
              <a:rPr sz="1500" strike="sngStrike" kern="0" spc="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500" b="1" kern="0" spc="1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1500" b="1" kern="0" spc="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1500" b="1" kern="0" spc="9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分级贴心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服务方案</a:t>
            </a:r>
            <a:r>
              <a:rPr sz="15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5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1500" dirty="0"/>
          </a:p>
        </p:txBody>
      </p:sp>
      <p:sp>
        <p:nvSpPr>
          <p:cNvPr id="920" name="textbox 920"/>
          <p:cNvSpPr/>
          <p:nvPr/>
        </p:nvSpPr>
        <p:spPr>
          <a:xfrm>
            <a:off x="4470282" y="4370444"/>
            <a:ext cx="1053464" cy="1000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561"/>
              </a:lnSpc>
              <a:tabLst/>
            </a:pPr>
            <a:endParaRPr lang="Arial" altLang="Arial" sz="100" dirty="0"/>
          </a:p>
          <a:p>
            <a:pPr marL="12700" indent="6350" algn="l" rtl="0" eaLnBrk="0">
              <a:lnSpc>
                <a:spcPct val="116000"/>
              </a:lnSpc>
              <a:tabLst/>
            </a:pP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</a:t>
            </a:r>
            <a:r>
              <a:rPr sz="1000" kern="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24小时远程故</a:t>
            </a:r>
            <a:r>
              <a:rPr sz="10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障支持</a:t>
            </a:r>
            <a:endParaRPr lang="Microsoft YaHei" altLang="Microsoft YaHei" sz="1000" dirty="0"/>
          </a:p>
          <a:p>
            <a:pPr marL="12700" algn="l" rtl="0" eaLnBrk="0">
              <a:lnSpc>
                <a:spcPct val="95000"/>
              </a:lnSpc>
              <a:spcBef>
                <a:spcPts val="495"/>
              </a:spcBef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2、按需培训</a:t>
            </a:r>
            <a:endParaRPr lang="Microsoft YaHei" altLang="Microsoft YaHei" sz="1000" dirty="0"/>
          </a:p>
          <a:p>
            <a:pPr marL="13970" algn="l" rtl="0" eaLnBrk="0">
              <a:lnSpc>
                <a:spcPct val="95000"/>
              </a:lnSpc>
              <a:spcBef>
                <a:spcPts val="495"/>
              </a:spcBef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3、按需现场支持</a:t>
            </a:r>
            <a:endParaRPr lang="Microsoft YaHei" altLang="Microsoft YaHei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6286"/>
              </a:lnSpc>
              <a:tabLst/>
            </a:pPr>
            <a:endParaRPr lang="Arial" altLang="Arial" sz="100" dirty="0"/>
          </a:p>
          <a:p>
            <a:pPr marL="14604" algn="l" rtl="0" eaLnBrk="0">
              <a:lnSpc>
                <a:spcPts val="361"/>
              </a:lnSpc>
              <a:tabLst/>
            </a:pP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……</a:t>
            </a:r>
            <a:endParaRPr lang="Microsoft YaHei" altLang="Microsoft YaHei" sz="1000" dirty="0"/>
          </a:p>
        </p:txBody>
      </p:sp>
      <p:sp>
        <p:nvSpPr>
          <p:cNvPr id="922" name="textbox 922"/>
          <p:cNvSpPr/>
          <p:nvPr/>
        </p:nvSpPr>
        <p:spPr>
          <a:xfrm>
            <a:off x="2167142" y="4592301"/>
            <a:ext cx="1036319" cy="1000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670"/>
              </a:lnSpc>
              <a:tabLst/>
            </a:pPr>
            <a:endParaRPr lang="Arial" altLang="Arial" sz="100" dirty="0"/>
          </a:p>
          <a:p>
            <a:pPr marL="24765" algn="l" rtl="0" eaLnBrk="0">
              <a:lnSpc>
                <a:spcPct val="95000"/>
              </a:lnSpc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1、非九有产品运</a:t>
            </a:r>
            <a:endParaRPr lang="Microsoft YaHei" altLang="Microsoft YaHei" sz="1000" dirty="0"/>
          </a:p>
          <a:p>
            <a:pPr marL="12700" algn="l" rtl="0" eaLnBrk="0">
              <a:lnSpc>
                <a:spcPct val="95000"/>
              </a:lnSpc>
              <a:spcBef>
                <a:spcPts val="495"/>
              </a:spcBef>
              <a:tabLst/>
            </a:pP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维支持</a:t>
            </a:r>
            <a:endParaRPr lang="Microsoft YaHei" altLang="Microsoft YaHei" sz="1000" dirty="0"/>
          </a:p>
          <a:p>
            <a:pPr marL="18415" algn="l" rtl="0" eaLnBrk="0">
              <a:lnSpc>
                <a:spcPct val="88000"/>
              </a:lnSpc>
              <a:spcBef>
                <a:spcPts val="481"/>
              </a:spcBef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2、故障解决</a:t>
            </a:r>
            <a:endParaRPr lang="Microsoft YaHei" altLang="Microsoft YaHei" sz="1000" dirty="0"/>
          </a:p>
          <a:p>
            <a:pPr marL="20320" algn="l" rtl="0" eaLnBrk="0">
              <a:lnSpc>
                <a:spcPts val="1629"/>
              </a:lnSpc>
              <a:tabLst/>
            </a:pP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3、性能调优</a:t>
            </a:r>
            <a:endParaRPr lang="Microsoft YaHei" altLang="Microsoft YaHei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100" dirty="0"/>
          </a:p>
          <a:p>
            <a:pPr algn="l" rtl="0" eaLnBrk="0">
              <a:lnSpc>
                <a:spcPct val="9815"/>
              </a:lnSpc>
              <a:tabLst/>
            </a:pPr>
            <a:endParaRPr lang="Arial" altLang="Arial" sz="100" dirty="0"/>
          </a:p>
          <a:p>
            <a:pPr marL="20320" algn="l" rtl="0" eaLnBrk="0">
              <a:lnSpc>
                <a:spcPts val="361"/>
              </a:lnSpc>
              <a:tabLst/>
            </a:pPr>
            <a:r>
              <a:rPr sz="10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……</a:t>
            </a:r>
            <a:endParaRPr lang="Microsoft YaHei" altLang="Microsoft YaHei" sz="1000" dirty="0"/>
          </a:p>
        </p:txBody>
      </p:sp>
      <p:sp>
        <p:nvSpPr>
          <p:cNvPr id="924" name="textbox 924"/>
          <p:cNvSpPr/>
          <p:nvPr/>
        </p:nvSpPr>
        <p:spPr>
          <a:xfrm>
            <a:off x="4223613" y="3531260"/>
            <a:ext cx="1242694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九有产品标准服务</a:t>
            </a:r>
            <a:endParaRPr lang="Microsoft YaHei" altLang="Microsoft YaHei" sz="1200" dirty="0"/>
          </a:p>
        </p:txBody>
      </p:sp>
      <p:sp>
        <p:nvSpPr>
          <p:cNvPr id="926" name="textbox 926"/>
          <p:cNvSpPr/>
          <p:nvPr/>
        </p:nvSpPr>
        <p:spPr>
          <a:xfrm>
            <a:off x="6506438" y="3152165"/>
            <a:ext cx="1242694" cy="192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九有产品高端服务</a:t>
            </a:r>
            <a:endParaRPr lang="Microsoft YaHei" altLang="Microsoft YaHei" sz="1200" dirty="0"/>
          </a:p>
        </p:txBody>
      </p:sp>
      <p:sp>
        <p:nvSpPr>
          <p:cNvPr id="928" name="textbox 928"/>
          <p:cNvSpPr/>
          <p:nvPr/>
        </p:nvSpPr>
        <p:spPr>
          <a:xfrm>
            <a:off x="1960232" y="3894645"/>
            <a:ext cx="109093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非九有产品服务</a:t>
            </a:r>
            <a:endParaRPr lang="Microsoft YaHei" altLang="Microsoft YaHei" sz="1200" dirty="0"/>
          </a:p>
        </p:txBody>
      </p:sp>
      <p:sp>
        <p:nvSpPr>
          <p:cNvPr id="930" name="path"/>
          <p:cNvSpPr/>
          <p:nvPr/>
        </p:nvSpPr>
        <p:spPr>
          <a:xfrm>
            <a:off x="5671184" y="2114346"/>
            <a:ext cx="0" cy="1625"/>
          </a:xfrm>
          <a:custGeom>
            <a:avLst/>
            <a:gdLst/>
            <a:ahLst/>
            <a:cxnLst/>
            <a:rect l="0" t="0" r="0" b="0"/>
            <a:pathLst>
              <a:path w="0" h="2">
                <a:moveTo>
                  <a:pt x="0" y="0"/>
                </a:moveTo>
                <a:cubicBezTo>
                  <a:pt x="0" y="0"/>
                  <a:pt x="0" y="0"/>
                  <a:pt x="0" y="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5B575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picture 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55079" y="483108"/>
            <a:ext cx="5428487" cy="5885687"/>
          </a:xfrm>
          <a:prstGeom prst="rect">
            <a:avLst/>
          </a:prstGeom>
        </p:spPr>
      </p:pic>
      <p:sp>
        <p:nvSpPr>
          <p:cNvPr id="934" name="textbox 934"/>
          <p:cNvSpPr/>
          <p:nvPr/>
        </p:nvSpPr>
        <p:spPr>
          <a:xfrm>
            <a:off x="4363854" y="3161585"/>
            <a:ext cx="2127250" cy="799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35"/>
              </a:lnSpc>
              <a:tabLst/>
            </a:pPr>
            <a:endParaRPr lang="Arial" altLang="Arial" sz="100" dirty="0"/>
          </a:p>
          <a:p>
            <a:pPr marL="28575" algn="l" rtl="0" eaLnBrk="0">
              <a:lnSpc>
                <a:spcPct val="90000"/>
              </a:lnSpc>
              <a:tabLst/>
            </a:pPr>
            <a:r>
              <a:rPr sz="2700" kern="0" spc="60" dirty="0">
                <a:ln w="10151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应用案例</a:t>
            </a:r>
            <a:endParaRPr lang="Microsoft YaHei" altLang="Microsoft YaHei" sz="2700" dirty="0"/>
          </a:p>
          <a:p>
            <a:pPr marL="12700" algn="l" rtl="0" eaLnBrk="0">
              <a:lnSpc>
                <a:spcPts val="2658"/>
              </a:lnSpc>
              <a:spcBef>
                <a:spcPts val="519"/>
              </a:spcBef>
              <a:tabLst/>
            </a:pP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Application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</a:t>
            </a:r>
            <a:endParaRPr lang="Arial" altLang="Arial" sz="2000" dirty="0"/>
          </a:p>
        </p:txBody>
      </p:sp>
      <p:pic>
        <p:nvPicPr>
          <p:cNvPr id="936" name="picture 9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9639" y="292607"/>
            <a:ext cx="1347216" cy="678180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 rot="21600000">
            <a:off x="3183382" y="3267240"/>
            <a:ext cx="647953" cy="493991"/>
            <a:chOff x="0" y="0"/>
            <a:chExt cx="647953" cy="493991"/>
          </a:xfrm>
        </p:grpSpPr>
        <p:pic>
          <p:nvPicPr>
            <p:cNvPr id="938" name="picture 9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47953" cy="493991"/>
            </a:xfrm>
            <a:prstGeom prst="rect">
              <a:avLst/>
            </a:prstGeom>
          </p:spPr>
        </p:pic>
        <p:sp>
          <p:nvSpPr>
            <p:cNvPr id="940" name="textbox 940"/>
            <p:cNvSpPr/>
            <p:nvPr/>
          </p:nvSpPr>
          <p:spPr>
            <a:xfrm>
              <a:off x="-12700" y="-12700"/>
              <a:ext cx="673734" cy="6019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  <a:tabLst/>
              </a:pPr>
              <a:endParaRPr lang="Arial" altLang="Arial" sz="600" dirty="0"/>
            </a:p>
            <a:p>
              <a:pPr marL="200660" algn="l" rtl="0" eaLnBrk="0">
                <a:lnSpc>
                  <a:spcPct val="86000"/>
                </a:lnSpc>
                <a:spcBef>
                  <a:spcPts val="2"/>
                </a:spcBef>
                <a:tabLst/>
              </a:pPr>
              <a:r>
                <a:rPr sz="2700" b="1" kern="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4</a:t>
              </a:r>
              <a:endParaRPr lang="Microsoft YaHei" altLang="Microsoft YaHei" sz="270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picture 9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944" name="textbox 944"/>
          <p:cNvSpPr/>
          <p:nvPr/>
        </p:nvSpPr>
        <p:spPr>
          <a:xfrm>
            <a:off x="1556359" y="1859508"/>
            <a:ext cx="9208769" cy="4739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72440" algn="l" rtl="0" eaLnBrk="0">
              <a:lnSpc>
                <a:spcPct val="103000"/>
              </a:lnSpc>
              <a:spcBef>
                <a:spcPts val="1371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广电运通是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深交所主板上市的广州市国企控股公司</a:t>
            </a:r>
            <a:r>
              <a:rPr sz="1500" b="1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，是领先的人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工智能行业应用企业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主营业务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覆盖智能金融、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公共安全、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智能交通、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数字政府、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大文旅、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新零售及智慧教育等领域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全球客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户提供具有竞争力的智能终端、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运营服务及大数据解决方案。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969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556894" indent="3810" algn="l" rtl="0" eaLnBrk="0">
              <a:lnSpc>
                <a:spcPct val="103000"/>
              </a:lnSpc>
              <a:spcBef>
                <a:spcPts val="1233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为解决离散制造场景的诸多难题</a:t>
            </a:r>
            <a:r>
              <a:rPr sz="15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 广电运通金融电子股份有限公司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自主研发核心业务系统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——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造运营管理平台（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GRG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MOM</a:t>
            </a:r>
            <a:r>
              <a:rPr sz="1500" b="1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500" b="1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项目要求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从主机、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操作系统、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数据库到应用平台全栈采用国产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化技术栈设计和开发。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628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87044" indent="-13970" algn="l" rtl="0" eaLnBrk="0">
              <a:lnSpc>
                <a:spcPct val="110000"/>
              </a:lnSpc>
              <a:spcBef>
                <a:spcPts val="767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广电运通智造运营管理平台（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GRG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MOM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5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项目采用国产服务器+麒麟操作系统+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   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b="1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高可用集群</a:t>
            </a:r>
            <a:endParaRPr lang="Microsoft YaHei" altLang="Microsoft YaHei" sz="15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21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500" dirty="0"/>
          </a:p>
          <a:p>
            <a:pPr marL="472440" indent="635" algn="l" rtl="0" eaLnBrk="0">
              <a:lnSpc>
                <a:spcPct val="103000"/>
              </a:lnSpc>
              <a:spcBef>
                <a:spcPts val="3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全栈选用国产化技术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高可用集群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，提供高性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高可用、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读写分离和负载均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衡的支持。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系统上线超过一年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，运行平稳可靠。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后期广电运通将在更多的场景选用九有数据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库产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品做信创改造。</a:t>
            </a:r>
            <a:endParaRPr lang="Microsoft YaHei" altLang="Microsoft YaHei" sz="1500" dirty="0"/>
          </a:p>
        </p:txBody>
      </p:sp>
      <p:sp>
        <p:nvSpPr>
          <p:cNvPr id="946" name="textbox 946"/>
          <p:cNvSpPr/>
          <p:nvPr/>
        </p:nvSpPr>
        <p:spPr>
          <a:xfrm>
            <a:off x="3064687" y="460679"/>
            <a:ext cx="6091554" cy="356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典型客户案例之广电运通</a:t>
            </a:r>
            <a:r>
              <a:rPr sz="2300" b="1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pic>
        <p:nvPicPr>
          <p:cNvPr id="948" name="picture 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51319" y="1005840"/>
            <a:ext cx="1395983" cy="601979"/>
          </a:xfrm>
          <a:prstGeom prst="rect">
            <a:avLst/>
          </a:prstGeom>
        </p:spPr>
      </p:pic>
      <p:sp>
        <p:nvSpPr>
          <p:cNvPr id="950" name="textbox 950"/>
          <p:cNvSpPr/>
          <p:nvPr/>
        </p:nvSpPr>
        <p:spPr>
          <a:xfrm>
            <a:off x="5236695" y="1118735"/>
            <a:ext cx="1442085" cy="410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17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8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广电运通</a:t>
            </a:r>
            <a:endParaRPr lang="Microsoft YaHei" altLang="Microsoft YaHei" sz="2700" dirty="0"/>
          </a:p>
        </p:txBody>
      </p:sp>
      <p:sp>
        <p:nvSpPr>
          <p:cNvPr id="952" name="path"/>
          <p:cNvSpPr/>
          <p:nvPr/>
        </p:nvSpPr>
        <p:spPr>
          <a:xfrm>
            <a:off x="1016393" y="302093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7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7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4" name="path"/>
          <p:cNvSpPr/>
          <p:nvPr/>
        </p:nvSpPr>
        <p:spPr>
          <a:xfrm>
            <a:off x="1077163" y="42752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6" name="path"/>
          <p:cNvSpPr/>
          <p:nvPr/>
        </p:nvSpPr>
        <p:spPr>
          <a:xfrm>
            <a:off x="1117955" y="5650179"/>
            <a:ext cx="56261" cy="58051"/>
          </a:xfrm>
          <a:custGeom>
            <a:avLst/>
            <a:gdLst/>
            <a:ahLst/>
            <a:cxnLst/>
            <a:rect l="0" t="0" r="0" b="0"/>
            <a:pathLst>
              <a:path w="88" h="91">
                <a:moveTo>
                  <a:pt x="86" y="13"/>
                </a:moveTo>
                <a:cubicBezTo>
                  <a:pt x="88" y="8"/>
                  <a:pt x="86" y="3"/>
                  <a:pt x="82" y="1"/>
                </a:cubicBezTo>
                <a:cubicBezTo>
                  <a:pt x="77" y="0"/>
                  <a:pt x="72" y="2"/>
                  <a:pt x="70" y="6"/>
                </a:cubicBezTo>
                <a:lnTo>
                  <a:pt x="70" y="6"/>
                </a:lnTo>
                <a:cubicBezTo>
                  <a:pt x="58" y="37"/>
                  <a:pt x="34" y="61"/>
                  <a:pt x="6" y="73"/>
                </a:cubicBezTo>
                <a:cubicBezTo>
                  <a:pt x="2" y="75"/>
                  <a:pt x="0" y="80"/>
                  <a:pt x="1" y="84"/>
                </a:cubicBezTo>
                <a:cubicBezTo>
                  <a:pt x="3" y="89"/>
                  <a:pt x="8" y="91"/>
                  <a:pt x="13" y="89"/>
                </a:cubicBezTo>
                <a:cubicBezTo>
                  <a:pt x="13" y="89"/>
                  <a:pt x="13" y="89"/>
                  <a:pt x="13" y="89"/>
                </a:cubicBezTo>
                <a:cubicBezTo>
                  <a:pt x="45" y="75"/>
                  <a:pt x="72" y="48"/>
                  <a:pt x="86" y="13"/>
                </a:cubicBezTo>
                <a:cubicBezTo>
                  <a:pt x="86" y="13"/>
                  <a:pt x="86" y="13"/>
                  <a:pt x="86" y="13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8" name="textbox 958"/>
          <p:cNvSpPr/>
          <p:nvPr/>
        </p:nvSpPr>
        <p:spPr>
          <a:xfrm>
            <a:off x="1005928" y="553882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960" name="rect"/>
          <p:cNvSpPr/>
          <p:nvPr/>
        </p:nvSpPr>
        <p:spPr>
          <a:xfrm>
            <a:off x="1071816" y="560407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textbox 962"/>
          <p:cNvSpPr/>
          <p:nvPr/>
        </p:nvSpPr>
        <p:spPr>
          <a:xfrm>
            <a:off x="1557045" y="1859508"/>
            <a:ext cx="9088119" cy="3068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86409" indent="-13334" algn="l" rtl="0" eaLnBrk="0">
              <a:lnSpc>
                <a:spcPct val="102000"/>
              </a:lnSpc>
              <a:spcBef>
                <a:spcPts val="1340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天津市公安局安康医院始建于1963年是三级甲等精神疾病专科医院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，是天津市司法精神医学鉴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中心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，也是天津市首批医疗保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险定点医院之一。</a:t>
            </a:r>
            <a:endParaRPr lang="Microsoft YaHei" altLang="Microsoft YaHei" sz="1500" dirty="0"/>
          </a:p>
          <a:p>
            <a:pPr algn="l" rtl="0" eaLnBrk="0">
              <a:lnSpc>
                <a:spcPct val="19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5000"/>
              </a:lnSpc>
              <a:spcBef>
                <a:spcPts val="514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2440" algn="l" rtl="0" eaLnBrk="0">
              <a:lnSpc>
                <a:spcPct val="102000"/>
              </a:lnSpc>
              <a:spcBef>
                <a:spcPts val="830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按照天津市公安局的统一部署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，安康医院做为下属处级单位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，其信息系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统要求做全面的国产化改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以满足国家的信创要求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5000"/>
              </a:lnSpc>
              <a:spcBef>
                <a:spcPts val="521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800" dirty="0"/>
          </a:p>
          <a:p>
            <a:pPr marL="471805" algn="l" rtl="0" eaLnBrk="0">
              <a:lnSpc>
                <a:spcPct val="97000"/>
              </a:lnSpc>
              <a:spcBef>
                <a:spcPts val="6"/>
              </a:spcBef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项目采用国产服务器+麒麟操作系统+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endParaRPr lang="Microsoft YaHei" altLang="Microsoft YaHei" sz="1500" dirty="0"/>
          </a:p>
        </p:txBody>
      </p:sp>
      <p:sp>
        <p:nvSpPr>
          <p:cNvPr id="964" name="textbox 964"/>
          <p:cNvSpPr/>
          <p:nvPr/>
        </p:nvSpPr>
        <p:spPr>
          <a:xfrm>
            <a:off x="1556359" y="5532526"/>
            <a:ext cx="9177019" cy="822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8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500" dirty="0"/>
          </a:p>
          <a:p>
            <a:pPr marL="474980" indent="-1270" algn="l" rtl="0" eaLnBrk="0">
              <a:lnSpc>
                <a:spcPct val="102000"/>
              </a:lnSpc>
              <a:spcBef>
                <a:spcPts val="2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全栈选用国产化技术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以优秀的性能、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稳定可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靠的运行和九有技术专业的售后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支持服务受到客户的青睐。</a:t>
            </a:r>
            <a:endParaRPr lang="Microsoft YaHei" altLang="Microsoft YaHei" sz="1500" dirty="0"/>
          </a:p>
        </p:txBody>
      </p:sp>
      <p:sp>
        <p:nvSpPr>
          <p:cNvPr id="966" name="textbox 966"/>
          <p:cNvSpPr/>
          <p:nvPr/>
        </p:nvSpPr>
        <p:spPr>
          <a:xfrm>
            <a:off x="3064687" y="460679"/>
            <a:ext cx="6091554" cy="356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1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典型客户案例之安康医院</a:t>
            </a:r>
            <a:r>
              <a:rPr sz="2300" b="1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sp>
        <p:nvSpPr>
          <p:cNvPr id="968" name="textbox 968"/>
          <p:cNvSpPr/>
          <p:nvPr/>
        </p:nvSpPr>
        <p:spPr>
          <a:xfrm>
            <a:off x="4347695" y="1118735"/>
            <a:ext cx="3220085" cy="410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70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9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天津公安局安康医院</a:t>
            </a:r>
            <a:endParaRPr lang="Microsoft YaHei" altLang="Microsoft YaHei" sz="2700" dirty="0"/>
          </a:p>
        </p:txBody>
      </p:sp>
      <p:pic>
        <p:nvPicPr>
          <p:cNvPr id="970" name="picture 9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24571" y="947928"/>
            <a:ext cx="699516" cy="699515"/>
          </a:xfrm>
          <a:prstGeom prst="rect">
            <a:avLst/>
          </a:prstGeom>
        </p:spPr>
      </p:pic>
      <p:grpSp>
        <p:nvGrpSpPr>
          <p:cNvPr id="92" name="group 92"/>
          <p:cNvGrpSpPr/>
          <p:nvPr/>
        </p:nvGrpSpPr>
        <p:grpSpPr>
          <a:xfrm rot="21600000">
            <a:off x="822960" y="1720595"/>
            <a:ext cx="635508" cy="461772"/>
            <a:chOff x="0" y="0"/>
            <a:chExt cx="635508" cy="461772"/>
          </a:xfrm>
        </p:grpSpPr>
        <p:sp>
          <p:nvSpPr>
            <p:cNvPr id="972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4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74" name="path"/>
            <p:cNvSpPr/>
            <p:nvPr/>
          </p:nvSpPr>
          <p:spPr>
            <a:xfrm>
              <a:off x="79489" y="115862"/>
              <a:ext cx="352221" cy="231228"/>
            </a:xfrm>
            <a:custGeom>
              <a:avLst/>
              <a:gdLst/>
              <a:ahLst/>
              <a:cxnLst/>
              <a:rect l="0" t="0" r="0" b="0"/>
              <a:pathLst>
                <a:path w="554" h="364">
                  <a:moveTo>
                    <a:pt x="256" y="128"/>
                  </a:moveTo>
                  <a:cubicBezTo>
                    <a:pt x="262" y="123"/>
                    <a:pt x="269" y="121"/>
                    <a:pt x="277" y="121"/>
                  </a:cubicBezTo>
                  <a:cubicBezTo>
                    <a:pt x="284" y="121"/>
                    <a:pt x="292" y="123"/>
                    <a:pt x="298" y="128"/>
                  </a:cubicBezTo>
                  <a:lnTo>
                    <a:pt x="369" y="182"/>
                  </a:lnTo>
                  <a:lnTo>
                    <a:pt x="384" y="192"/>
                  </a:lnTo>
                  <a:lnTo>
                    <a:pt x="520" y="294"/>
                  </a:lnTo>
                  <a:lnTo>
                    <a:pt x="520" y="294"/>
                  </a:lnTo>
                  <a:cubicBezTo>
                    <a:pt x="520" y="313"/>
                    <a:pt x="504" y="329"/>
                    <a:pt x="485" y="329"/>
                  </a:cubicBezTo>
                  <a:lnTo>
                    <a:pt x="69" y="329"/>
                  </a:lnTo>
                  <a:cubicBezTo>
                    <a:pt x="50" y="329"/>
                    <a:pt x="34" y="313"/>
                    <a:pt x="34" y="294"/>
                  </a:cubicBezTo>
                  <a:cubicBezTo>
                    <a:pt x="34" y="294"/>
                    <a:pt x="256" y="128"/>
                    <a:pt x="256" y="128"/>
                  </a:cubicBezTo>
                  <a:moveTo>
                    <a:pt x="34" y="91"/>
                  </a:moveTo>
                  <a:lnTo>
                    <a:pt x="156" y="182"/>
                  </a:lnTo>
                  <a:lnTo>
                    <a:pt x="34" y="273"/>
                  </a:lnTo>
                  <a:cubicBezTo>
                    <a:pt x="34" y="273"/>
                    <a:pt x="34" y="91"/>
                    <a:pt x="34" y="91"/>
                  </a:cubicBezTo>
                  <a:moveTo>
                    <a:pt x="34" y="69"/>
                  </a:moveTo>
                  <a:cubicBezTo>
                    <a:pt x="34" y="50"/>
                    <a:pt x="50" y="34"/>
                    <a:pt x="69" y="34"/>
                  </a:cubicBezTo>
                  <a:lnTo>
                    <a:pt x="485" y="34"/>
                  </a:lnTo>
                  <a:cubicBezTo>
                    <a:pt x="504" y="34"/>
                    <a:pt x="520" y="50"/>
                    <a:pt x="520" y="69"/>
                  </a:cubicBezTo>
                  <a:lnTo>
                    <a:pt x="384" y="171"/>
                  </a:lnTo>
                  <a:lnTo>
                    <a:pt x="308" y="114"/>
                  </a:lnTo>
                  <a:cubicBezTo>
                    <a:pt x="299" y="107"/>
                    <a:pt x="288" y="104"/>
                    <a:pt x="277" y="104"/>
                  </a:cubicBezTo>
                  <a:cubicBezTo>
                    <a:pt x="266" y="104"/>
                    <a:pt x="255" y="107"/>
                    <a:pt x="246" y="114"/>
                  </a:cubicBezTo>
                  <a:lnTo>
                    <a:pt x="170" y="171"/>
                  </a:lnTo>
                  <a:cubicBezTo>
                    <a:pt x="170" y="171"/>
                    <a:pt x="34" y="69"/>
                    <a:pt x="34" y="69"/>
                  </a:cubicBezTo>
                  <a:moveTo>
                    <a:pt x="520" y="273"/>
                  </a:moveTo>
                  <a:lnTo>
                    <a:pt x="398" y="182"/>
                  </a:lnTo>
                  <a:lnTo>
                    <a:pt x="520" y="91"/>
                  </a:lnTo>
                  <a:cubicBezTo>
                    <a:pt x="520" y="91"/>
                    <a:pt x="520" y="273"/>
                    <a:pt x="520" y="273"/>
                  </a:cubicBezTo>
                  <a:moveTo>
                    <a:pt x="69" y="364"/>
                  </a:moveTo>
                  <a:lnTo>
                    <a:pt x="485" y="364"/>
                  </a:lnTo>
                  <a:cubicBezTo>
                    <a:pt x="523" y="364"/>
                    <a:pt x="554" y="333"/>
                    <a:pt x="554" y="294"/>
                  </a:cubicBezTo>
                  <a:lnTo>
                    <a:pt x="554" y="69"/>
                  </a:lnTo>
                  <a:cubicBezTo>
                    <a:pt x="554" y="31"/>
                    <a:pt x="523" y="0"/>
                    <a:pt x="485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294"/>
                  </a:lnTo>
                  <a:cubicBezTo>
                    <a:pt x="0" y="333"/>
                    <a:pt x="31" y="364"/>
                    <a:pt x="69" y="36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group 94"/>
          <p:cNvGrpSpPr/>
          <p:nvPr/>
        </p:nvGrpSpPr>
        <p:grpSpPr>
          <a:xfrm rot="21600000">
            <a:off x="822960" y="2944367"/>
            <a:ext cx="635508" cy="461772"/>
            <a:chOff x="0" y="0"/>
            <a:chExt cx="635508" cy="461772"/>
          </a:xfrm>
        </p:grpSpPr>
        <p:sp>
          <p:nvSpPr>
            <p:cNvPr id="976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78" name="path"/>
            <p:cNvSpPr/>
            <p:nvPr/>
          </p:nvSpPr>
          <p:spPr>
            <a:xfrm>
              <a:off x="104063" y="76568"/>
              <a:ext cx="353682" cy="352513"/>
            </a:xfrm>
            <a:custGeom>
              <a:avLst/>
              <a:gdLst/>
              <a:ahLst/>
              <a:cxnLst/>
              <a:rect l="0" t="0" r="0" b="0"/>
              <a:pathLst>
                <a:path w="556" h="555">
                  <a:moveTo>
                    <a:pt x="470" y="235"/>
                  </a:moveTo>
                  <a:lnTo>
                    <a:pt x="445" y="260"/>
                  </a:lnTo>
                  <a:cubicBezTo>
                    <a:pt x="442" y="263"/>
                    <a:pt x="437" y="263"/>
                    <a:pt x="433" y="260"/>
                  </a:cubicBezTo>
                  <a:lnTo>
                    <a:pt x="403" y="229"/>
                  </a:lnTo>
                  <a:lnTo>
                    <a:pt x="378" y="291"/>
                  </a:lnTo>
                  <a:lnTo>
                    <a:pt x="380" y="286"/>
                  </a:lnTo>
                  <a:cubicBezTo>
                    <a:pt x="328" y="234"/>
                    <a:pt x="274" y="227"/>
                    <a:pt x="227" y="221"/>
                  </a:cubicBezTo>
                  <a:cubicBezTo>
                    <a:pt x="211" y="220"/>
                    <a:pt x="196" y="218"/>
                    <a:pt x="182" y="214"/>
                  </a:cubicBezTo>
                  <a:lnTo>
                    <a:pt x="329" y="155"/>
                  </a:lnTo>
                  <a:lnTo>
                    <a:pt x="299" y="126"/>
                  </a:lnTo>
                  <a:cubicBezTo>
                    <a:pt x="296" y="122"/>
                    <a:pt x="296" y="117"/>
                    <a:pt x="299" y="113"/>
                  </a:cubicBezTo>
                  <a:lnTo>
                    <a:pt x="324" y="89"/>
                  </a:lnTo>
                  <a:cubicBezTo>
                    <a:pt x="327" y="85"/>
                    <a:pt x="333" y="85"/>
                    <a:pt x="336" y="89"/>
                  </a:cubicBezTo>
                  <a:lnTo>
                    <a:pt x="470" y="223"/>
                  </a:lnTo>
                  <a:cubicBezTo>
                    <a:pt x="473" y="226"/>
                    <a:pt x="473" y="232"/>
                    <a:pt x="470" y="235"/>
                  </a:cubicBezTo>
                  <a:moveTo>
                    <a:pt x="291" y="509"/>
                  </a:moveTo>
                  <a:cubicBezTo>
                    <a:pt x="289" y="514"/>
                    <a:pt x="284" y="518"/>
                    <a:pt x="278" y="520"/>
                  </a:cubicBezTo>
                  <a:cubicBezTo>
                    <a:pt x="277" y="520"/>
                    <a:pt x="275" y="520"/>
                    <a:pt x="274" y="520"/>
                  </a:cubicBezTo>
                  <a:cubicBezTo>
                    <a:pt x="270" y="520"/>
                    <a:pt x="265" y="518"/>
                    <a:pt x="262" y="515"/>
                  </a:cubicBezTo>
                  <a:lnTo>
                    <a:pt x="42" y="297"/>
                  </a:lnTo>
                  <a:cubicBezTo>
                    <a:pt x="38" y="292"/>
                    <a:pt x="36" y="287"/>
                    <a:pt x="37" y="281"/>
                  </a:cubicBezTo>
                  <a:cubicBezTo>
                    <a:pt x="38" y="275"/>
                    <a:pt x="42" y="271"/>
                    <a:pt x="47" y="268"/>
                  </a:cubicBezTo>
                  <a:lnTo>
                    <a:pt x="155" y="225"/>
                  </a:lnTo>
                  <a:cubicBezTo>
                    <a:pt x="227" y="249"/>
                    <a:pt x="300" y="226"/>
                    <a:pt x="373" y="304"/>
                  </a:cubicBezTo>
                  <a:cubicBezTo>
                    <a:pt x="373" y="304"/>
                    <a:pt x="291" y="509"/>
                    <a:pt x="291" y="509"/>
                  </a:cubicBezTo>
                  <a:moveTo>
                    <a:pt x="360" y="64"/>
                  </a:moveTo>
                  <a:cubicBezTo>
                    <a:pt x="352" y="56"/>
                    <a:pt x="341" y="52"/>
                    <a:pt x="330" y="52"/>
                  </a:cubicBezTo>
                  <a:cubicBezTo>
                    <a:pt x="318" y="52"/>
                    <a:pt x="307" y="56"/>
                    <a:pt x="299" y="64"/>
                  </a:cubicBezTo>
                  <a:lnTo>
                    <a:pt x="275" y="89"/>
                  </a:lnTo>
                  <a:cubicBezTo>
                    <a:pt x="266" y="97"/>
                    <a:pt x="262" y="108"/>
                    <a:pt x="262" y="119"/>
                  </a:cubicBezTo>
                  <a:cubicBezTo>
                    <a:pt x="262" y="128"/>
                    <a:pt x="264" y="135"/>
                    <a:pt x="268" y="142"/>
                  </a:cubicBezTo>
                  <a:lnTo>
                    <a:pt x="33" y="237"/>
                  </a:lnTo>
                  <a:cubicBezTo>
                    <a:pt x="17" y="244"/>
                    <a:pt x="6" y="258"/>
                    <a:pt x="3" y="275"/>
                  </a:cubicBezTo>
                  <a:cubicBezTo>
                    <a:pt x="0" y="292"/>
                    <a:pt x="5" y="309"/>
                    <a:pt x="17" y="321"/>
                  </a:cubicBezTo>
                  <a:lnTo>
                    <a:pt x="238" y="539"/>
                  </a:lnTo>
                  <a:cubicBezTo>
                    <a:pt x="247" y="549"/>
                    <a:pt x="260" y="554"/>
                    <a:pt x="273" y="555"/>
                  </a:cubicBezTo>
                  <a:cubicBezTo>
                    <a:pt x="274" y="555"/>
                    <a:pt x="274" y="555"/>
                    <a:pt x="275" y="555"/>
                  </a:cubicBezTo>
                  <a:cubicBezTo>
                    <a:pt x="278" y="555"/>
                    <a:pt x="282" y="554"/>
                    <a:pt x="285" y="554"/>
                  </a:cubicBezTo>
                  <a:cubicBezTo>
                    <a:pt x="302" y="550"/>
                    <a:pt x="317" y="538"/>
                    <a:pt x="323" y="522"/>
                  </a:cubicBezTo>
                  <a:lnTo>
                    <a:pt x="416" y="290"/>
                  </a:lnTo>
                  <a:cubicBezTo>
                    <a:pt x="423" y="294"/>
                    <a:pt x="431" y="297"/>
                    <a:pt x="439" y="297"/>
                  </a:cubicBezTo>
                  <a:cubicBezTo>
                    <a:pt x="451" y="297"/>
                    <a:pt x="462" y="292"/>
                    <a:pt x="470" y="284"/>
                  </a:cubicBezTo>
                  <a:lnTo>
                    <a:pt x="494" y="260"/>
                  </a:lnTo>
                  <a:cubicBezTo>
                    <a:pt x="503" y="252"/>
                    <a:pt x="507" y="241"/>
                    <a:pt x="507" y="229"/>
                  </a:cubicBezTo>
                  <a:cubicBezTo>
                    <a:pt x="507" y="217"/>
                    <a:pt x="503" y="206"/>
                    <a:pt x="494" y="198"/>
                  </a:cubicBezTo>
                  <a:cubicBezTo>
                    <a:pt x="494" y="198"/>
                    <a:pt x="360" y="64"/>
                    <a:pt x="360" y="64"/>
                  </a:cubicBezTo>
                </a:path>
                <a:path w="556" h="555">
                  <a:moveTo>
                    <a:pt x="288" y="295"/>
                  </a:moveTo>
                  <a:cubicBezTo>
                    <a:pt x="302" y="295"/>
                    <a:pt x="314" y="306"/>
                    <a:pt x="314" y="321"/>
                  </a:cubicBezTo>
                  <a:cubicBezTo>
                    <a:pt x="314" y="335"/>
                    <a:pt x="302" y="347"/>
                    <a:pt x="288" y="347"/>
                  </a:cubicBezTo>
                  <a:cubicBezTo>
                    <a:pt x="273" y="347"/>
                    <a:pt x="262" y="335"/>
                    <a:pt x="262" y="321"/>
                  </a:cubicBezTo>
                  <a:cubicBezTo>
                    <a:pt x="262" y="306"/>
                    <a:pt x="273" y="295"/>
                    <a:pt x="288" y="295"/>
                  </a:cubicBezTo>
                  <a:moveTo>
                    <a:pt x="288" y="364"/>
                  </a:moveTo>
                  <a:cubicBezTo>
                    <a:pt x="311" y="364"/>
                    <a:pt x="331" y="345"/>
                    <a:pt x="331" y="321"/>
                  </a:cubicBezTo>
                  <a:cubicBezTo>
                    <a:pt x="331" y="297"/>
                    <a:pt x="311" y="277"/>
                    <a:pt x="288" y="277"/>
                  </a:cubicBezTo>
                  <a:cubicBezTo>
                    <a:pt x="264" y="277"/>
                    <a:pt x="245" y="297"/>
                    <a:pt x="245" y="321"/>
                  </a:cubicBezTo>
                  <a:cubicBezTo>
                    <a:pt x="245" y="345"/>
                    <a:pt x="264" y="364"/>
                    <a:pt x="288" y="364"/>
                  </a:cubicBezTo>
                </a:path>
                <a:path w="556" h="555">
                  <a:moveTo>
                    <a:pt x="513" y="69"/>
                  </a:moveTo>
                  <a:cubicBezTo>
                    <a:pt x="499" y="69"/>
                    <a:pt x="487" y="57"/>
                    <a:pt x="487" y="43"/>
                  </a:cubicBezTo>
                  <a:cubicBezTo>
                    <a:pt x="487" y="29"/>
                    <a:pt x="499" y="17"/>
                    <a:pt x="513" y="17"/>
                  </a:cubicBezTo>
                  <a:cubicBezTo>
                    <a:pt x="528" y="17"/>
                    <a:pt x="539" y="29"/>
                    <a:pt x="539" y="43"/>
                  </a:cubicBezTo>
                  <a:cubicBezTo>
                    <a:pt x="539" y="57"/>
                    <a:pt x="528" y="69"/>
                    <a:pt x="513" y="69"/>
                  </a:cubicBezTo>
                  <a:moveTo>
                    <a:pt x="513" y="0"/>
                  </a:moveTo>
                  <a:cubicBezTo>
                    <a:pt x="490" y="0"/>
                    <a:pt x="470" y="19"/>
                    <a:pt x="470" y="43"/>
                  </a:cubicBezTo>
                  <a:cubicBezTo>
                    <a:pt x="470" y="67"/>
                    <a:pt x="490" y="87"/>
                    <a:pt x="513" y="87"/>
                  </a:cubicBezTo>
                  <a:cubicBezTo>
                    <a:pt x="537" y="87"/>
                    <a:pt x="556" y="67"/>
                    <a:pt x="556" y="43"/>
                  </a:cubicBezTo>
                  <a:cubicBezTo>
                    <a:pt x="556" y="19"/>
                    <a:pt x="537" y="0"/>
                    <a:pt x="513" y="0"/>
                  </a:cubicBezTo>
                </a:path>
                <a:path w="556" h="555">
                  <a:moveTo>
                    <a:pt x="175" y="277"/>
                  </a:moveTo>
                  <a:cubicBezTo>
                    <a:pt x="184" y="277"/>
                    <a:pt x="192" y="285"/>
                    <a:pt x="192" y="295"/>
                  </a:cubicBezTo>
                  <a:cubicBezTo>
                    <a:pt x="192" y="304"/>
                    <a:pt x="184" y="312"/>
                    <a:pt x="175" y="312"/>
                  </a:cubicBezTo>
                  <a:cubicBezTo>
                    <a:pt x="165" y="312"/>
                    <a:pt x="158" y="304"/>
                    <a:pt x="158" y="295"/>
                  </a:cubicBezTo>
                  <a:cubicBezTo>
                    <a:pt x="158" y="285"/>
                    <a:pt x="165" y="277"/>
                    <a:pt x="175" y="277"/>
                  </a:cubicBezTo>
                  <a:moveTo>
                    <a:pt x="140" y="295"/>
                  </a:moveTo>
                  <a:cubicBezTo>
                    <a:pt x="140" y="314"/>
                    <a:pt x="156" y="329"/>
                    <a:pt x="175" y="329"/>
                  </a:cubicBezTo>
                  <a:cubicBezTo>
                    <a:pt x="194" y="329"/>
                    <a:pt x="209" y="314"/>
                    <a:pt x="209" y="295"/>
                  </a:cubicBezTo>
                  <a:cubicBezTo>
                    <a:pt x="209" y="276"/>
                    <a:pt x="194" y="260"/>
                    <a:pt x="175" y="260"/>
                  </a:cubicBezTo>
                  <a:cubicBezTo>
                    <a:pt x="156" y="260"/>
                    <a:pt x="140" y="276"/>
                    <a:pt x="140" y="295"/>
                  </a:cubicBezTo>
                </a:path>
                <a:path w="556" h="555">
                  <a:moveTo>
                    <a:pt x="227" y="415"/>
                  </a:moveTo>
                  <a:cubicBezTo>
                    <a:pt x="237" y="415"/>
                    <a:pt x="245" y="408"/>
                    <a:pt x="245" y="398"/>
                  </a:cubicBezTo>
                  <a:cubicBezTo>
                    <a:pt x="245" y="389"/>
                    <a:pt x="237" y="381"/>
                    <a:pt x="227" y="381"/>
                  </a:cubicBezTo>
                  <a:cubicBezTo>
                    <a:pt x="217" y="381"/>
                    <a:pt x="209" y="389"/>
                    <a:pt x="209" y="398"/>
                  </a:cubicBezTo>
                  <a:cubicBezTo>
                    <a:pt x="209" y="408"/>
                    <a:pt x="217" y="415"/>
                    <a:pt x="227" y="415"/>
                  </a:cubicBezTo>
                </a:path>
                <a:path w="556" h="555">
                  <a:moveTo>
                    <a:pt x="504" y="121"/>
                  </a:moveTo>
                  <a:cubicBezTo>
                    <a:pt x="495" y="121"/>
                    <a:pt x="487" y="129"/>
                    <a:pt x="487" y="138"/>
                  </a:cubicBezTo>
                  <a:cubicBezTo>
                    <a:pt x="487" y="148"/>
                    <a:pt x="495" y="156"/>
                    <a:pt x="504" y="156"/>
                  </a:cubicBezTo>
                  <a:cubicBezTo>
                    <a:pt x="514" y="156"/>
                    <a:pt x="521" y="148"/>
                    <a:pt x="521" y="138"/>
                  </a:cubicBezTo>
                  <a:cubicBezTo>
                    <a:pt x="521" y="129"/>
                    <a:pt x="514" y="121"/>
                    <a:pt x="504" y="1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group 96"/>
          <p:cNvGrpSpPr/>
          <p:nvPr/>
        </p:nvGrpSpPr>
        <p:grpSpPr>
          <a:xfrm rot="21600000">
            <a:off x="822960" y="4166615"/>
            <a:ext cx="635508" cy="461772"/>
            <a:chOff x="0" y="0"/>
            <a:chExt cx="635508" cy="461772"/>
          </a:xfrm>
        </p:grpSpPr>
        <p:sp>
          <p:nvSpPr>
            <p:cNvPr id="980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8B8D8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82" name="path"/>
            <p:cNvSpPr/>
            <p:nvPr/>
          </p:nvSpPr>
          <p:spPr>
            <a:xfrm>
              <a:off x="132245" y="53264"/>
              <a:ext cx="355066" cy="354317"/>
            </a:xfrm>
            <a:custGeom>
              <a:avLst/>
              <a:gdLst/>
              <a:ahLst/>
              <a:cxnLst/>
              <a:rect l="0" t="0" r="0" b="0"/>
              <a:pathLst>
                <a:path w="559" h="557">
                  <a:moveTo>
                    <a:pt x="210" y="521"/>
                  </a:moveTo>
                  <a:cubicBezTo>
                    <a:pt x="152" y="464"/>
                    <a:pt x="94" y="405"/>
                    <a:pt x="36" y="348"/>
                  </a:cubicBezTo>
                  <a:cubicBezTo>
                    <a:pt x="86" y="188"/>
                    <a:pt x="299" y="195"/>
                    <a:pt x="348" y="36"/>
                  </a:cubicBezTo>
                  <a:cubicBezTo>
                    <a:pt x="406" y="93"/>
                    <a:pt x="464" y="152"/>
                    <a:pt x="522" y="209"/>
                  </a:cubicBezTo>
                  <a:cubicBezTo>
                    <a:pt x="473" y="369"/>
                    <a:pt x="259" y="362"/>
                    <a:pt x="210" y="521"/>
                  </a:cubicBezTo>
                  <a:moveTo>
                    <a:pt x="546" y="185"/>
                  </a:moveTo>
                  <a:lnTo>
                    <a:pt x="373" y="12"/>
                  </a:lnTo>
                  <a:cubicBezTo>
                    <a:pt x="364" y="3"/>
                    <a:pt x="352" y="0"/>
                    <a:pt x="340" y="2"/>
                  </a:cubicBezTo>
                  <a:cubicBezTo>
                    <a:pt x="334" y="4"/>
                    <a:pt x="328" y="7"/>
                    <a:pt x="324" y="12"/>
                  </a:cubicBezTo>
                  <a:cubicBezTo>
                    <a:pt x="320" y="15"/>
                    <a:pt x="317" y="20"/>
                    <a:pt x="315" y="26"/>
                  </a:cubicBezTo>
                  <a:cubicBezTo>
                    <a:pt x="307" y="51"/>
                    <a:pt x="294" y="73"/>
                    <a:pt x="274" y="93"/>
                  </a:cubicBezTo>
                  <a:cubicBezTo>
                    <a:pt x="247" y="120"/>
                    <a:pt x="212" y="140"/>
                    <a:pt x="175" y="162"/>
                  </a:cubicBezTo>
                  <a:cubicBezTo>
                    <a:pt x="136" y="185"/>
                    <a:pt x="95" y="208"/>
                    <a:pt x="62" y="241"/>
                  </a:cubicBezTo>
                  <a:cubicBezTo>
                    <a:pt x="34" y="270"/>
                    <a:pt x="15" y="301"/>
                    <a:pt x="3" y="338"/>
                  </a:cubicBezTo>
                  <a:cubicBezTo>
                    <a:pt x="0" y="350"/>
                    <a:pt x="3" y="363"/>
                    <a:pt x="12" y="372"/>
                  </a:cubicBezTo>
                  <a:lnTo>
                    <a:pt x="185" y="545"/>
                  </a:lnTo>
                  <a:cubicBezTo>
                    <a:pt x="194" y="554"/>
                    <a:pt x="206" y="557"/>
                    <a:pt x="218" y="555"/>
                  </a:cubicBezTo>
                  <a:cubicBezTo>
                    <a:pt x="224" y="553"/>
                    <a:pt x="230" y="550"/>
                    <a:pt x="234" y="545"/>
                  </a:cubicBezTo>
                  <a:cubicBezTo>
                    <a:pt x="238" y="542"/>
                    <a:pt x="241" y="537"/>
                    <a:pt x="243" y="531"/>
                  </a:cubicBezTo>
                  <a:cubicBezTo>
                    <a:pt x="251" y="506"/>
                    <a:pt x="264" y="484"/>
                    <a:pt x="284" y="464"/>
                  </a:cubicBezTo>
                  <a:cubicBezTo>
                    <a:pt x="311" y="437"/>
                    <a:pt x="346" y="417"/>
                    <a:pt x="383" y="395"/>
                  </a:cubicBezTo>
                  <a:cubicBezTo>
                    <a:pt x="422" y="372"/>
                    <a:pt x="463" y="349"/>
                    <a:pt x="496" y="316"/>
                  </a:cubicBezTo>
                  <a:cubicBezTo>
                    <a:pt x="524" y="287"/>
                    <a:pt x="544" y="256"/>
                    <a:pt x="555" y="219"/>
                  </a:cubicBezTo>
                  <a:cubicBezTo>
                    <a:pt x="559" y="207"/>
                    <a:pt x="555" y="194"/>
                    <a:pt x="546" y="185"/>
                  </a:cubicBezTo>
                </a:path>
                <a:path w="559" h="557">
                  <a:moveTo>
                    <a:pt x="332" y="300"/>
                  </a:moveTo>
                  <a:cubicBezTo>
                    <a:pt x="331" y="303"/>
                    <a:pt x="329" y="305"/>
                    <a:pt x="327" y="308"/>
                  </a:cubicBezTo>
                  <a:cubicBezTo>
                    <a:pt x="317" y="298"/>
                    <a:pt x="308" y="287"/>
                    <a:pt x="298" y="276"/>
                  </a:cubicBezTo>
                  <a:cubicBezTo>
                    <a:pt x="300" y="275"/>
                    <a:pt x="303" y="274"/>
                    <a:pt x="306" y="273"/>
                  </a:cubicBezTo>
                  <a:cubicBezTo>
                    <a:pt x="309" y="271"/>
                    <a:pt x="311" y="271"/>
                    <a:pt x="314" y="270"/>
                  </a:cubicBezTo>
                  <a:cubicBezTo>
                    <a:pt x="317" y="270"/>
                    <a:pt x="320" y="270"/>
                    <a:pt x="323" y="271"/>
                  </a:cubicBezTo>
                  <a:cubicBezTo>
                    <a:pt x="326" y="271"/>
                    <a:pt x="328" y="273"/>
                    <a:pt x="331" y="275"/>
                  </a:cubicBezTo>
                  <a:cubicBezTo>
                    <a:pt x="333" y="278"/>
                    <a:pt x="335" y="280"/>
                    <a:pt x="335" y="283"/>
                  </a:cubicBezTo>
                  <a:cubicBezTo>
                    <a:pt x="336" y="286"/>
                    <a:pt x="336" y="289"/>
                    <a:pt x="336" y="291"/>
                  </a:cubicBezTo>
                  <a:cubicBezTo>
                    <a:pt x="335" y="294"/>
                    <a:pt x="334" y="297"/>
                    <a:pt x="332" y="300"/>
                  </a:cubicBezTo>
                  <a:moveTo>
                    <a:pt x="251" y="265"/>
                  </a:moveTo>
                  <a:cubicBezTo>
                    <a:pt x="246" y="266"/>
                    <a:pt x="242" y="264"/>
                    <a:pt x="238" y="260"/>
                  </a:cubicBezTo>
                  <a:cubicBezTo>
                    <a:pt x="236" y="259"/>
                    <a:pt x="235" y="257"/>
                    <a:pt x="234" y="255"/>
                  </a:cubicBezTo>
                  <a:cubicBezTo>
                    <a:pt x="234" y="253"/>
                    <a:pt x="234" y="250"/>
                    <a:pt x="234" y="248"/>
                  </a:cubicBezTo>
                  <a:cubicBezTo>
                    <a:pt x="234" y="245"/>
                    <a:pt x="235" y="242"/>
                    <a:pt x="236" y="240"/>
                  </a:cubicBezTo>
                  <a:cubicBezTo>
                    <a:pt x="237" y="237"/>
                    <a:pt x="239" y="234"/>
                    <a:pt x="242" y="231"/>
                  </a:cubicBezTo>
                  <a:cubicBezTo>
                    <a:pt x="251" y="240"/>
                    <a:pt x="259" y="250"/>
                    <a:pt x="268" y="260"/>
                  </a:cubicBezTo>
                  <a:cubicBezTo>
                    <a:pt x="261" y="263"/>
                    <a:pt x="256" y="265"/>
                    <a:pt x="251" y="265"/>
                  </a:cubicBezTo>
                  <a:moveTo>
                    <a:pt x="348" y="254"/>
                  </a:moveTo>
                  <a:cubicBezTo>
                    <a:pt x="342" y="249"/>
                    <a:pt x="336" y="246"/>
                    <a:pt x="331" y="244"/>
                  </a:cubicBezTo>
                  <a:cubicBezTo>
                    <a:pt x="325" y="243"/>
                    <a:pt x="319" y="242"/>
                    <a:pt x="313" y="242"/>
                  </a:cubicBezTo>
                  <a:cubicBezTo>
                    <a:pt x="308" y="243"/>
                    <a:pt x="302" y="244"/>
                    <a:pt x="296" y="246"/>
                  </a:cubicBezTo>
                  <a:cubicBezTo>
                    <a:pt x="290" y="249"/>
                    <a:pt x="284" y="251"/>
                    <a:pt x="279" y="254"/>
                  </a:cubicBezTo>
                  <a:cubicBezTo>
                    <a:pt x="269" y="243"/>
                    <a:pt x="260" y="233"/>
                    <a:pt x="251" y="223"/>
                  </a:cubicBezTo>
                  <a:cubicBezTo>
                    <a:pt x="255" y="219"/>
                    <a:pt x="259" y="217"/>
                    <a:pt x="263" y="217"/>
                  </a:cubicBezTo>
                  <a:cubicBezTo>
                    <a:pt x="267" y="217"/>
                    <a:pt x="271" y="217"/>
                    <a:pt x="274" y="218"/>
                  </a:cubicBezTo>
                  <a:cubicBezTo>
                    <a:pt x="278" y="219"/>
                    <a:pt x="281" y="220"/>
                    <a:pt x="284" y="220"/>
                  </a:cubicBezTo>
                  <a:cubicBezTo>
                    <a:pt x="287" y="221"/>
                    <a:pt x="290" y="220"/>
                    <a:pt x="292" y="218"/>
                  </a:cubicBezTo>
                  <a:cubicBezTo>
                    <a:pt x="295" y="216"/>
                    <a:pt x="296" y="213"/>
                    <a:pt x="296" y="210"/>
                  </a:cubicBezTo>
                  <a:cubicBezTo>
                    <a:pt x="297" y="207"/>
                    <a:pt x="295" y="203"/>
                    <a:pt x="293" y="200"/>
                  </a:cubicBezTo>
                  <a:cubicBezTo>
                    <a:pt x="289" y="196"/>
                    <a:pt x="284" y="193"/>
                    <a:pt x="279" y="192"/>
                  </a:cubicBezTo>
                  <a:cubicBezTo>
                    <a:pt x="274" y="192"/>
                    <a:pt x="269" y="192"/>
                    <a:pt x="263" y="193"/>
                  </a:cubicBezTo>
                  <a:cubicBezTo>
                    <a:pt x="258" y="194"/>
                    <a:pt x="252" y="196"/>
                    <a:pt x="247" y="199"/>
                  </a:cubicBezTo>
                  <a:cubicBezTo>
                    <a:pt x="243" y="202"/>
                    <a:pt x="239" y="205"/>
                    <a:pt x="236" y="208"/>
                  </a:cubicBezTo>
                  <a:cubicBezTo>
                    <a:pt x="235" y="207"/>
                    <a:pt x="233" y="206"/>
                    <a:pt x="232" y="205"/>
                  </a:cubicBezTo>
                  <a:cubicBezTo>
                    <a:pt x="231" y="203"/>
                    <a:pt x="229" y="203"/>
                    <a:pt x="228" y="203"/>
                  </a:cubicBezTo>
                  <a:cubicBezTo>
                    <a:pt x="226" y="203"/>
                    <a:pt x="224" y="204"/>
                    <a:pt x="223" y="205"/>
                  </a:cubicBezTo>
                  <a:cubicBezTo>
                    <a:pt x="222" y="207"/>
                    <a:pt x="221" y="208"/>
                    <a:pt x="221" y="210"/>
                  </a:cubicBezTo>
                  <a:cubicBezTo>
                    <a:pt x="221" y="212"/>
                    <a:pt x="222" y="213"/>
                    <a:pt x="223" y="214"/>
                  </a:cubicBezTo>
                  <a:cubicBezTo>
                    <a:pt x="225" y="215"/>
                    <a:pt x="226" y="216"/>
                    <a:pt x="227" y="217"/>
                  </a:cubicBezTo>
                  <a:cubicBezTo>
                    <a:pt x="222" y="223"/>
                    <a:pt x="219" y="229"/>
                    <a:pt x="216" y="235"/>
                  </a:cubicBezTo>
                  <a:cubicBezTo>
                    <a:pt x="213" y="241"/>
                    <a:pt x="211" y="247"/>
                    <a:pt x="211" y="253"/>
                  </a:cubicBezTo>
                  <a:cubicBezTo>
                    <a:pt x="210" y="259"/>
                    <a:pt x="211" y="265"/>
                    <a:pt x="212" y="270"/>
                  </a:cubicBezTo>
                  <a:cubicBezTo>
                    <a:pt x="214" y="275"/>
                    <a:pt x="218" y="280"/>
                    <a:pt x="223" y="284"/>
                  </a:cubicBezTo>
                  <a:cubicBezTo>
                    <a:pt x="231" y="290"/>
                    <a:pt x="240" y="293"/>
                    <a:pt x="252" y="293"/>
                  </a:cubicBezTo>
                  <a:cubicBezTo>
                    <a:pt x="263" y="292"/>
                    <a:pt x="275" y="289"/>
                    <a:pt x="288" y="282"/>
                  </a:cubicBezTo>
                  <a:cubicBezTo>
                    <a:pt x="298" y="294"/>
                    <a:pt x="308" y="305"/>
                    <a:pt x="318" y="316"/>
                  </a:cubicBezTo>
                  <a:cubicBezTo>
                    <a:pt x="314" y="320"/>
                    <a:pt x="310" y="322"/>
                    <a:pt x="307" y="323"/>
                  </a:cubicBezTo>
                  <a:cubicBezTo>
                    <a:pt x="303" y="323"/>
                    <a:pt x="300" y="323"/>
                    <a:pt x="298" y="322"/>
                  </a:cubicBezTo>
                  <a:cubicBezTo>
                    <a:pt x="295" y="322"/>
                    <a:pt x="293" y="320"/>
                    <a:pt x="290" y="319"/>
                  </a:cubicBezTo>
                  <a:cubicBezTo>
                    <a:pt x="288" y="317"/>
                    <a:pt x="286" y="316"/>
                    <a:pt x="283" y="315"/>
                  </a:cubicBezTo>
                  <a:cubicBezTo>
                    <a:pt x="281" y="314"/>
                    <a:pt x="279" y="313"/>
                    <a:pt x="276" y="313"/>
                  </a:cubicBezTo>
                  <a:cubicBezTo>
                    <a:pt x="274" y="313"/>
                    <a:pt x="272" y="314"/>
                    <a:pt x="269" y="316"/>
                  </a:cubicBezTo>
                  <a:cubicBezTo>
                    <a:pt x="266" y="319"/>
                    <a:pt x="265" y="322"/>
                    <a:pt x="265" y="325"/>
                  </a:cubicBezTo>
                  <a:cubicBezTo>
                    <a:pt x="265" y="328"/>
                    <a:pt x="266" y="332"/>
                    <a:pt x="269" y="335"/>
                  </a:cubicBezTo>
                  <a:cubicBezTo>
                    <a:pt x="272" y="338"/>
                    <a:pt x="276" y="341"/>
                    <a:pt x="280" y="343"/>
                  </a:cubicBezTo>
                  <a:cubicBezTo>
                    <a:pt x="285" y="345"/>
                    <a:pt x="290" y="347"/>
                    <a:pt x="296" y="347"/>
                  </a:cubicBezTo>
                  <a:cubicBezTo>
                    <a:pt x="302" y="347"/>
                    <a:pt x="308" y="347"/>
                    <a:pt x="314" y="344"/>
                  </a:cubicBezTo>
                  <a:cubicBezTo>
                    <a:pt x="321" y="342"/>
                    <a:pt x="327" y="338"/>
                    <a:pt x="333" y="331"/>
                  </a:cubicBezTo>
                  <a:cubicBezTo>
                    <a:pt x="336" y="334"/>
                    <a:pt x="339" y="337"/>
                    <a:pt x="342" y="340"/>
                  </a:cubicBezTo>
                  <a:cubicBezTo>
                    <a:pt x="344" y="341"/>
                    <a:pt x="345" y="342"/>
                    <a:pt x="347" y="341"/>
                  </a:cubicBezTo>
                  <a:cubicBezTo>
                    <a:pt x="349" y="341"/>
                    <a:pt x="350" y="340"/>
                    <a:pt x="352" y="339"/>
                  </a:cubicBezTo>
                  <a:cubicBezTo>
                    <a:pt x="353" y="337"/>
                    <a:pt x="354" y="336"/>
                    <a:pt x="353" y="334"/>
                  </a:cubicBezTo>
                  <a:cubicBezTo>
                    <a:pt x="353" y="332"/>
                    <a:pt x="352" y="331"/>
                    <a:pt x="351" y="330"/>
                  </a:cubicBezTo>
                  <a:cubicBezTo>
                    <a:pt x="348" y="327"/>
                    <a:pt x="345" y="325"/>
                    <a:pt x="342" y="322"/>
                  </a:cubicBezTo>
                  <a:cubicBezTo>
                    <a:pt x="347" y="316"/>
                    <a:pt x="351" y="309"/>
                    <a:pt x="354" y="302"/>
                  </a:cubicBezTo>
                  <a:cubicBezTo>
                    <a:pt x="358" y="296"/>
                    <a:pt x="359" y="289"/>
                    <a:pt x="360" y="283"/>
                  </a:cubicBezTo>
                  <a:cubicBezTo>
                    <a:pt x="361" y="277"/>
                    <a:pt x="360" y="272"/>
                    <a:pt x="358" y="267"/>
                  </a:cubicBezTo>
                  <a:cubicBezTo>
                    <a:pt x="356" y="262"/>
                    <a:pt x="353" y="258"/>
                    <a:pt x="348" y="25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84" name="path"/>
            <p:cNvSpPr/>
            <p:nvPr/>
          </p:nvSpPr>
          <p:spPr>
            <a:xfrm>
              <a:off x="254203" y="108661"/>
              <a:ext cx="110604" cy="244118"/>
            </a:xfrm>
            <a:custGeom>
              <a:avLst/>
              <a:gdLst/>
              <a:ahLst/>
              <a:cxnLst/>
              <a:rect l="0" t="0" r="0" b="0"/>
              <a:pathLst>
                <a:path w="174" h="384">
                  <a:moveTo>
                    <a:pt x="70" y="297"/>
                  </a:moveTo>
                  <a:lnTo>
                    <a:pt x="70" y="297"/>
                  </a:lnTo>
                  <a:cubicBezTo>
                    <a:pt x="60" y="305"/>
                    <a:pt x="49" y="314"/>
                    <a:pt x="39" y="324"/>
                  </a:cubicBezTo>
                  <a:cubicBezTo>
                    <a:pt x="30" y="333"/>
                    <a:pt x="21" y="343"/>
                    <a:pt x="14" y="353"/>
                  </a:cubicBezTo>
                  <a:lnTo>
                    <a:pt x="2" y="370"/>
                  </a:lnTo>
                  <a:lnTo>
                    <a:pt x="2" y="370"/>
                  </a:lnTo>
                  <a:cubicBezTo>
                    <a:pt x="0" y="373"/>
                    <a:pt x="0" y="378"/>
                    <a:pt x="3" y="381"/>
                  </a:cubicBezTo>
                  <a:cubicBezTo>
                    <a:pt x="6" y="384"/>
                    <a:pt x="12" y="384"/>
                    <a:pt x="15" y="381"/>
                  </a:cubicBezTo>
                  <a:cubicBezTo>
                    <a:pt x="16" y="380"/>
                    <a:pt x="16" y="379"/>
                    <a:pt x="16" y="379"/>
                  </a:cubicBezTo>
                  <a:lnTo>
                    <a:pt x="28" y="364"/>
                  </a:lnTo>
                  <a:cubicBezTo>
                    <a:pt x="35" y="354"/>
                    <a:pt x="43" y="345"/>
                    <a:pt x="51" y="336"/>
                  </a:cubicBezTo>
                  <a:cubicBezTo>
                    <a:pt x="61" y="326"/>
                    <a:pt x="70" y="319"/>
                    <a:pt x="81" y="311"/>
                  </a:cubicBezTo>
                  <a:lnTo>
                    <a:pt x="81" y="311"/>
                  </a:lnTo>
                  <a:cubicBezTo>
                    <a:pt x="82" y="310"/>
                    <a:pt x="82" y="310"/>
                    <a:pt x="82" y="310"/>
                  </a:cubicBezTo>
                  <a:cubicBezTo>
                    <a:pt x="86" y="306"/>
                    <a:pt x="86" y="301"/>
                    <a:pt x="82" y="297"/>
                  </a:cubicBezTo>
                  <a:cubicBezTo>
                    <a:pt x="79" y="294"/>
                    <a:pt x="74" y="294"/>
                    <a:pt x="70" y="297"/>
                  </a:cubicBezTo>
                </a:path>
                <a:path w="174" h="384">
                  <a:moveTo>
                    <a:pt x="121" y="48"/>
                  </a:moveTo>
                  <a:cubicBezTo>
                    <a:pt x="112" y="57"/>
                    <a:pt x="102" y="65"/>
                    <a:pt x="92" y="73"/>
                  </a:cubicBezTo>
                  <a:cubicBezTo>
                    <a:pt x="91" y="73"/>
                    <a:pt x="91" y="74"/>
                    <a:pt x="90" y="74"/>
                  </a:cubicBezTo>
                  <a:cubicBezTo>
                    <a:pt x="87" y="78"/>
                    <a:pt x="87" y="83"/>
                    <a:pt x="90" y="87"/>
                  </a:cubicBezTo>
                  <a:cubicBezTo>
                    <a:pt x="93" y="90"/>
                    <a:pt x="99" y="90"/>
                    <a:pt x="102" y="87"/>
                  </a:cubicBezTo>
                  <a:lnTo>
                    <a:pt x="102" y="87"/>
                  </a:lnTo>
                  <a:cubicBezTo>
                    <a:pt x="113" y="79"/>
                    <a:pt x="124" y="70"/>
                    <a:pt x="134" y="60"/>
                  </a:cubicBezTo>
                  <a:cubicBezTo>
                    <a:pt x="143" y="51"/>
                    <a:pt x="151" y="41"/>
                    <a:pt x="159" y="31"/>
                  </a:cubicBezTo>
                  <a:lnTo>
                    <a:pt x="171" y="15"/>
                  </a:lnTo>
                  <a:lnTo>
                    <a:pt x="171" y="15"/>
                  </a:lnTo>
                  <a:cubicBezTo>
                    <a:pt x="174" y="11"/>
                    <a:pt x="174" y="6"/>
                    <a:pt x="170" y="3"/>
                  </a:cubicBezTo>
                  <a:cubicBezTo>
                    <a:pt x="167" y="0"/>
                    <a:pt x="161" y="0"/>
                    <a:pt x="158" y="3"/>
                  </a:cubicBezTo>
                  <a:cubicBezTo>
                    <a:pt x="157" y="4"/>
                    <a:pt x="157" y="4"/>
                    <a:pt x="156" y="5"/>
                  </a:cubicBezTo>
                  <a:lnTo>
                    <a:pt x="145" y="21"/>
                  </a:lnTo>
                  <a:cubicBezTo>
                    <a:pt x="138" y="30"/>
                    <a:pt x="130" y="39"/>
                    <a:pt x="121" y="48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group 98"/>
          <p:cNvGrpSpPr/>
          <p:nvPr/>
        </p:nvGrpSpPr>
        <p:grpSpPr>
          <a:xfrm rot="21600000">
            <a:off x="822960" y="5388863"/>
            <a:ext cx="635508" cy="461772"/>
            <a:chOff x="0" y="0"/>
            <a:chExt cx="635508" cy="461772"/>
          </a:xfrm>
        </p:grpSpPr>
        <p:sp>
          <p:nvSpPr>
            <p:cNvPr id="986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88" name="path"/>
            <p:cNvSpPr/>
            <p:nvPr/>
          </p:nvSpPr>
          <p:spPr>
            <a:xfrm>
              <a:off x="74167" y="40652"/>
              <a:ext cx="399199" cy="399529"/>
            </a:xfrm>
            <a:custGeom>
              <a:avLst/>
              <a:gdLst/>
              <a:ahLst/>
              <a:cxnLst/>
              <a:rect l="0" t="0" r="0" b="0"/>
              <a:pathLst>
                <a:path w="628" h="629">
                  <a:moveTo>
                    <a:pt x="224" y="539"/>
                  </a:moveTo>
                  <a:cubicBezTo>
                    <a:pt x="99" y="490"/>
                    <a:pt x="39" y="348"/>
                    <a:pt x="89" y="224"/>
                  </a:cubicBezTo>
                  <a:cubicBezTo>
                    <a:pt x="138" y="100"/>
                    <a:pt x="280" y="39"/>
                    <a:pt x="404" y="89"/>
                  </a:cubicBezTo>
                  <a:cubicBezTo>
                    <a:pt x="528" y="138"/>
                    <a:pt x="589" y="280"/>
                    <a:pt x="539" y="404"/>
                  </a:cubicBezTo>
                  <a:cubicBezTo>
                    <a:pt x="489" y="529"/>
                    <a:pt x="348" y="589"/>
                    <a:pt x="224" y="539"/>
                  </a:cubicBezTo>
                  <a:moveTo>
                    <a:pt x="417" y="56"/>
                  </a:moveTo>
                  <a:cubicBezTo>
                    <a:pt x="275" y="0"/>
                    <a:pt x="113" y="69"/>
                    <a:pt x="56" y="211"/>
                  </a:cubicBezTo>
                  <a:cubicBezTo>
                    <a:pt x="0" y="353"/>
                    <a:pt x="69" y="515"/>
                    <a:pt x="211" y="572"/>
                  </a:cubicBezTo>
                  <a:cubicBezTo>
                    <a:pt x="353" y="629"/>
                    <a:pt x="514" y="560"/>
                    <a:pt x="571" y="417"/>
                  </a:cubicBezTo>
                  <a:cubicBezTo>
                    <a:pt x="628" y="275"/>
                    <a:pt x="559" y="113"/>
                    <a:pt x="417" y="56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0" name="path"/>
            <p:cNvSpPr/>
            <p:nvPr/>
          </p:nvSpPr>
          <p:spPr>
            <a:xfrm>
              <a:off x="248856" y="215214"/>
              <a:ext cx="49809" cy="49783"/>
            </a:xfrm>
            <a:custGeom>
              <a:avLst/>
              <a:gdLst/>
              <a:ahLst/>
              <a:cxnLst/>
              <a:rect l="0" t="0" r="0" b="0"/>
              <a:pathLst>
                <a:path w="78" h="78">
                  <a:moveTo>
                    <a:pt x="32" y="55"/>
                  </a:moveTo>
                  <a:cubicBezTo>
                    <a:pt x="23" y="51"/>
                    <a:pt x="19" y="41"/>
                    <a:pt x="23" y="32"/>
                  </a:cubicBezTo>
                  <a:cubicBezTo>
                    <a:pt x="26" y="23"/>
                    <a:pt x="36" y="19"/>
                    <a:pt x="45" y="23"/>
                  </a:cubicBezTo>
                  <a:cubicBezTo>
                    <a:pt x="54" y="26"/>
                    <a:pt x="58" y="36"/>
                    <a:pt x="55" y="45"/>
                  </a:cubicBezTo>
                  <a:cubicBezTo>
                    <a:pt x="51" y="54"/>
                    <a:pt x="41" y="58"/>
                    <a:pt x="32" y="55"/>
                  </a:cubicBezTo>
                  <a:moveTo>
                    <a:pt x="52" y="7"/>
                  </a:moveTo>
                  <a:cubicBezTo>
                    <a:pt x="34" y="0"/>
                    <a:pt x="14" y="8"/>
                    <a:pt x="7" y="26"/>
                  </a:cubicBezTo>
                  <a:cubicBezTo>
                    <a:pt x="0" y="44"/>
                    <a:pt x="8" y="64"/>
                    <a:pt x="26" y="71"/>
                  </a:cubicBezTo>
                  <a:cubicBezTo>
                    <a:pt x="44" y="78"/>
                    <a:pt x="64" y="69"/>
                    <a:pt x="71" y="52"/>
                  </a:cubicBezTo>
                  <a:cubicBezTo>
                    <a:pt x="78" y="34"/>
                    <a:pt x="69" y="14"/>
                    <a:pt x="52" y="7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2" name="path"/>
            <p:cNvSpPr/>
            <p:nvPr/>
          </p:nvSpPr>
          <p:spPr>
            <a:xfrm>
              <a:off x="198399" y="165405"/>
              <a:ext cx="150113" cy="149999"/>
            </a:xfrm>
            <a:custGeom>
              <a:avLst/>
              <a:gdLst/>
              <a:ahLst/>
              <a:cxnLst/>
              <a:rect l="0" t="0" r="0" b="0"/>
              <a:pathLst>
                <a:path w="236" h="236">
                  <a:moveTo>
                    <a:pt x="92" y="182"/>
                  </a:moveTo>
                  <a:cubicBezTo>
                    <a:pt x="56" y="168"/>
                    <a:pt x="39" y="127"/>
                    <a:pt x="53" y="92"/>
                  </a:cubicBezTo>
                  <a:cubicBezTo>
                    <a:pt x="67" y="56"/>
                    <a:pt x="108" y="39"/>
                    <a:pt x="144" y="53"/>
                  </a:cubicBezTo>
                  <a:cubicBezTo>
                    <a:pt x="179" y="67"/>
                    <a:pt x="196" y="108"/>
                    <a:pt x="182" y="143"/>
                  </a:cubicBezTo>
                  <a:cubicBezTo>
                    <a:pt x="168" y="179"/>
                    <a:pt x="127" y="196"/>
                    <a:pt x="92" y="182"/>
                  </a:cubicBezTo>
                  <a:moveTo>
                    <a:pt x="156" y="21"/>
                  </a:moveTo>
                  <a:cubicBezTo>
                    <a:pt x="103" y="0"/>
                    <a:pt x="42" y="25"/>
                    <a:pt x="21" y="79"/>
                  </a:cubicBezTo>
                  <a:cubicBezTo>
                    <a:pt x="0" y="132"/>
                    <a:pt x="25" y="193"/>
                    <a:pt x="79" y="214"/>
                  </a:cubicBezTo>
                  <a:cubicBezTo>
                    <a:pt x="132" y="236"/>
                    <a:pt x="193" y="210"/>
                    <a:pt x="215" y="156"/>
                  </a:cubicBezTo>
                  <a:cubicBezTo>
                    <a:pt x="236" y="103"/>
                    <a:pt x="210" y="42"/>
                    <a:pt x="156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4" name="path"/>
            <p:cNvSpPr/>
            <p:nvPr/>
          </p:nvSpPr>
          <p:spPr>
            <a:xfrm>
              <a:off x="151714" y="118745"/>
              <a:ext cx="245313" cy="246938"/>
            </a:xfrm>
            <a:custGeom>
              <a:avLst/>
              <a:gdLst/>
              <a:ahLst/>
              <a:cxnLst/>
              <a:rect l="0" t="0" r="0" b="0"/>
              <a:pathLst>
                <a:path w="386" h="388">
                  <a:moveTo>
                    <a:pt x="312" y="237"/>
                  </a:moveTo>
                  <a:cubicBezTo>
                    <a:pt x="314" y="233"/>
                    <a:pt x="312" y="228"/>
                    <a:pt x="307" y="226"/>
                  </a:cubicBezTo>
                  <a:cubicBezTo>
                    <a:pt x="303" y="224"/>
                    <a:pt x="298" y="226"/>
                    <a:pt x="296" y="231"/>
                  </a:cubicBezTo>
                  <a:lnTo>
                    <a:pt x="296" y="231"/>
                  </a:lnTo>
                  <a:cubicBezTo>
                    <a:pt x="284" y="262"/>
                    <a:pt x="260" y="285"/>
                    <a:pt x="232" y="298"/>
                  </a:cubicBezTo>
                  <a:cubicBezTo>
                    <a:pt x="227" y="299"/>
                    <a:pt x="225" y="305"/>
                    <a:pt x="227" y="309"/>
                  </a:cubicBezTo>
                  <a:cubicBezTo>
                    <a:pt x="229" y="313"/>
                    <a:pt x="234" y="315"/>
                    <a:pt x="238" y="314"/>
                  </a:cubicBezTo>
                  <a:cubicBezTo>
                    <a:pt x="238" y="313"/>
                    <a:pt x="239" y="313"/>
                    <a:pt x="239" y="313"/>
                  </a:cubicBezTo>
                  <a:cubicBezTo>
                    <a:pt x="271" y="299"/>
                    <a:pt x="298" y="273"/>
                    <a:pt x="312" y="237"/>
                  </a:cubicBezTo>
                  <a:cubicBezTo>
                    <a:pt x="312" y="237"/>
                    <a:pt x="312" y="237"/>
                    <a:pt x="312" y="237"/>
                  </a:cubicBezTo>
                </a:path>
                <a:path w="386" h="388">
                  <a:moveTo>
                    <a:pt x="379" y="261"/>
                  </a:moveTo>
                  <a:cubicBezTo>
                    <a:pt x="375" y="259"/>
                    <a:pt x="370" y="261"/>
                    <a:pt x="368" y="266"/>
                  </a:cubicBezTo>
                  <a:cubicBezTo>
                    <a:pt x="348" y="315"/>
                    <a:pt x="311" y="351"/>
                    <a:pt x="266" y="370"/>
                  </a:cubicBezTo>
                  <a:cubicBezTo>
                    <a:pt x="261" y="372"/>
                    <a:pt x="259" y="377"/>
                    <a:pt x="261" y="382"/>
                  </a:cubicBezTo>
                  <a:cubicBezTo>
                    <a:pt x="263" y="386"/>
                    <a:pt x="268" y="388"/>
                    <a:pt x="273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322" y="365"/>
                    <a:pt x="363" y="325"/>
                    <a:pt x="384" y="272"/>
                  </a:cubicBezTo>
                  <a:cubicBezTo>
                    <a:pt x="386" y="268"/>
                    <a:pt x="384" y="263"/>
                    <a:pt x="379" y="261"/>
                  </a:cubicBezTo>
                </a:path>
                <a:path w="386" h="388">
                  <a:moveTo>
                    <a:pt x="343" y="244"/>
                  </a:moveTo>
                  <a:cubicBezTo>
                    <a:pt x="339" y="242"/>
                    <a:pt x="334" y="244"/>
                    <a:pt x="332" y="249"/>
                  </a:cubicBezTo>
                  <a:cubicBezTo>
                    <a:pt x="316" y="288"/>
                    <a:pt x="285" y="318"/>
                    <a:pt x="249" y="334"/>
                  </a:cubicBezTo>
                  <a:lnTo>
                    <a:pt x="249" y="334"/>
                  </a:lnTo>
                  <a:cubicBezTo>
                    <a:pt x="244" y="336"/>
                    <a:pt x="242" y="341"/>
                    <a:pt x="244" y="345"/>
                  </a:cubicBezTo>
                  <a:cubicBezTo>
                    <a:pt x="246" y="349"/>
                    <a:pt x="251" y="351"/>
                    <a:pt x="255" y="350"/>
                  </a:cubicBezTo>
                  <a:cubicBezTo>
                    <a:pt x="256" y="349"/>
                    <a:pt x="256" y="349"/>
                    <a:pt x="256" y="349"/>
                  </a:cubicBezTo>
                  <a:cubicBezTo>
                    <a:pt x="296" y="332"/>
                    <a:pt x="330" y="299"/>
                    <a:pt x="348" y="255"/>
                  </a:cubicBezTo>
                  <a:cubicBezTo>
                    <a:pt x="350" y="251"/>
                    <a:pt x="348" y="246"/>
                    <a:pt x="343" y="244"/>
                  </a:cubicBezTo>
                </a:path>
                <a:path w="386" h="388">
                  <a:moveTo>
                    <a:pt x="156" y="75"/>
                  </a:moveTo>
                  <a:cubicBezTo>
                    <a:pt x="155" y="71"/>
                    <a:pt x="149" y="69"/>
                    <a:pt x="145" y="71"/>
                  </a:cubicBezTo>
                  <a:cubicBezTo>
                    <a:pt x="145" y="71"/>
                    <a:pt x="145" y="71"/>
                    <a:pt x="145" y="71"/>
                  </a:cubicBezTo>
                  <a:cubicBezTo>
                    <a:pt x="112" y="85"/>
                    <a:pt x="85" y="111"/>
                    <a:pt x="70" y="146"/>
                  </a:cubicBezTo>
                  <a:lnTo>
                    <a:pt x="70" y="146"/>
                  </a:lnTo>
                  <a:cubicBezTo>
                    <a:pt x="69" y="151"/>
                    <a:pt x="71" y="156"/>
                    <a:pt x="75" y="157"/>
                  </a:cubicBezTo>
                  <a:cubicBezTo>
                    <a:pt x="80" y="159"/>
                    <a:pt x="85" y="157"/>
                    <a:pt x="87" y="153"/>
                  </a:cubicBezTo>
                  <a:lnTo>
                    <a:pt x="87" y="153"/>
                  </a:lnTo>
                  <a:cubicBezTo>
                    <a:pt x="99" y="122"/>
                    <a:pt x="123" y="99"/>
                    <a:pt x="152" y="86"/>
                  </a:cubicBezTo>
                  <a:cubicBezTo>
                    <a:pt x="156" y="84"/>
                    <a:pt x="158" y="79"/>
                    <a:pt x="156" y="75"/>
                  </a:cubicBezTo>
                </a:path>
                <a:path w="386" h="388">
                  <a:moveTo>
                    <a:pt x="124" y="6"/>
                  </a:moveTo>
                  <a:cubicBezTo>
                    <a:pt x="122" y="2"/>
                    <a:pt x="117" y="0"/>
                    <a:pt x="113" y="1"/>
                  </a:cubicBezTo>
                  <a:cubicBezTo>
                    <a:pt x="113" y="1"/>
                    <a:pt x="112" y="2"/>
                    <a:pt x="112" y="2"/>
                  </a:cubicBezTo>
                  <a:cubicBezTo>
                    <a:pt x="63" y="23"/>
                    <a:pt x="23" y="62"/>
                    <a:pt x="1" y="115"/>
                  </a:cubicBezTo>
                  <a:cubicBezTo>
                    <a:pt x="0" y="119"/>
                    <a:pt x="2" y="124"/>
                    <a:pt x="6" y="126"/>
                  </a:cubicBezTo>
                  <a:cubicBezTo>
                    <a:pt x="11" y="128"/>
                    <a:pt x="16" y="126"/>
                    <a:pt x="17" y="121"/>
                  </a:cubicBezTo>
                  <a:cubicBezTo>
                    <a:pt x="37" y="73"/>
                    <a:pt x="75" y="36"/>
                    <a:pt x="120" y="17"/>
                  </a:cubicBezTo>
                  <a:cubicBezTo>
                    <a:pt x="124" y="15"/>
                    <a:pt x="126" y="10"/>
                    <a:pt x="124" y="6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6" name="path"/>
            <p:cNvSpPr/>
            <p:nvPr/>
          </p:nvSpPr>
          <p:spPr>
            <a:xfrm>
              <a:off x="173989" y="140386"/>
              <a:ext cx="68326" cy="70065"/>
            </a:xfrm>
            <a:custGeom>
              <a:avLst/>
              <a:gdLst/>
              <a:ahLst/>
              <a:cxnLst/>
              <a:rect l="0" t="0" r="0" b="0"/>
              <a:pathLst>
                <a:path w="107" h="110">
                  <a:moveTo>
                    <a:pt x="101" y="17"/>
                  </a:moveTo>
                  <a:cubicBezTo>
                    <a:pt x="105" y="16"/>
                    <a:pt x="107" y="10"/>
                    <a:pt x="105" y="6"/>
                  </a:cubicBezTo>
                  <a:cubicBezTo>
                    <a:pt x="103" y="2"/>
                    <a:pt x="98" y="0"/>
                    <a:pt x="94" y="1"/>
                  </a:cubicBezTo>
                  <a:cubicBezTo>
                    <a:pt x="94" y="1"/>
                    <a:pt x="94" y="2"/>
                    <a:pt x="93" y="2"/>
                  </a:cubicBezTo>
                  <a:cubicBezTo>
                    <a:pt x="53" y="19"/>
                    <a:pt x="19" y="52"/>
                    <a:pt x="1" y="97"/>
                  </a:cubicBezTo>
                  <a:cubicBezTo>
                    <a:pt x="0" y="101"/>
                    <a:pt x="2" y="106"/>
                    <a:pt x="6" y="108"/>
                  </a:cubicBezTo>
                  <a:cubicBezTo>
                    <a:pt x="11" y="110"/>
                    <a:pt x="16" y="108"/>
                    <a:pt x="17" y="103"/>
                  </a:cubicBezTo>
                  <a:cubicBezTo>
                    <a:pt x="33" y="63"/>
                    <a:pt x="64" y="33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9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000" name="textbox 1000"/>
          <p:cNvSpPr/>
          <p:nvPr/>
        </p:nvSpPr>
        <p:spPr>
          <a:xfrm>
            <a:off x="1557045" y="1859508"/>
            <a:ext cx="9150984" cy="3068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71805" indent="3175" algn="l" rtl="0" eaLnBrk="0">
              <a:lnSpc>
                <a:spcPct val="104000"/>
              </a:lnSpc>
              <a:spcBef>
                <a:spcPts val="175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南海信息中心全称为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国家海洋局南海信息中心”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主要负责海区海域海岛管理和海洋国土空间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用途管制、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海洋自然资源确权登记技术支撑工作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，承担南海局网络安全与信息化建设、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海洋观测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数据传输网建设和运维、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海洋大数据体系建设与信息产品开发服务、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海洋标准、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计量、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海洋档案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与宣教等工作。</a:t>
            </a:r>
            <a:r>
              <a:rPr sz="15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日前刚刚更名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为：</a:t>
            </a:r>
            <a:r>
              <a:rPr sz="15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自然资源部南海海域海岛中心。</a:t>
            </a:r>
            <a:endParaRPr lang="Microsoft YaHei" altLang="Microsoft YaHei" sz="1500" dirty="0"/>
          </a:p>
          <a:p>
            <a:pPr marL="12700" algn="l" rtl="0" eaLnBrk="0">
              <a:lnSpc>
                <a:spcPct val="95000"/>
              </a:lnSpc>
              <a:spcBef>
                <a:spcPts val="24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4344" indent="635" algn="l" rtl="0" eaLnBrk="0">
              <a:lnSpc>
                <a:spcPct val="109000"/>
              </a:lnSpc>
              <a:spcBef>
                <a:spcPts val="550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南海信息中心的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系统数据库采用的是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随着数据量的增加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，系统运行越来越慢。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原因在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AIS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数据是采用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json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格式存储在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20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C之前始终是通过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varchar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clo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blob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类型存储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json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的数据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，数据处理效率低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下。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同时客户有国产化改造需求。</a:t>
            </a:r>
            <a:endParaRPr lang="Microsoft YaHei" altLang="Microsoft YaHei" sz="1500" dirty="0"/>
          </a:p>
          <a:p>
            <a:pPr marL="12700" algn="l" rtl="0" eaLnBrk="0">
              <a:lnSpc>
                <a:spcPct val="95000"/>
              </a:lnSpc>
              <a:spcBef>
                <a:spcPts val="987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800" dirty="0"/>
          </a:p>
          <a:p>
            <a:pPr marL="471805" algn="l" rtl="0" eaLnBrk="0">
              <a:lnSpc>
                <a:spcPct val="96000"/>
              </a:lnSpc>
              <a:spcBef>
                <a:spcPts val="5"/>
              </a:spcBef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项目采用国产服务器+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麒麟操作系统+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九有时空数据库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</p:txBody>
      </p:sp>
      <p:sp>
        <p:nvSpPr>
          <p:cNvPr id="1002" name="textbox 1002"/>
          <p:cNvSpPr/>
          <p:nvPr/>
        </p:nvSpPr>
        <p:spPr>
          <a:xfrm>
            <a:off x="1005928" y="5532526"/>
            <a:ext cx="9709784" cy="1066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14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1400" kern="0" spc="4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400" kern="0" spc="40" dirty="0">
                <a:solidFill>
                  <a:srgbClr val="51848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400" kern="0" spc="50" dirty="0">
                <a:solidFill>
                  <a:srgbClr val="51848E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2700" b="1" kern="0" spc="40" baseline="-1157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2700" baseline="-11575" dirty="0"/>
          </a:p>
          <a:p>
            <a:pPr marL="1022985" indent="1270" algn="l" rtl="0" eaLnBrk="0">
              <a:lnSpc>
                <a:spcPct val="109000"/>
              </a:lnSpc>
              <a:spcBef>
                <a:spcPts val="351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九有时空数据库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原生支持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json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格式数据类型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，具有良好的查询、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压缩等特性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时对空间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数据支持良好。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系统升级为九有时空数据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，性能状况大幅改善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同时数据存储空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间大幅减少。</a:t>
            </a:r>
            <a:r>
              <a:rPr sz="15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受到客户的高度认可。</a:t>
            </a:r>
            <a:endParaRPr lang="Microsoft YaHei" altLang="Microsoft YaHei" sz="1500" dirty="0"/>
          </a:p>
        </p:txBody>
      </p:sp>
      <p:sp>
        <p:nvSpPr>
          <p:cNvPr id="1004" name="textbox 1004"/>
          <p:cNvSpPr/>
          <p:nvPr/>
        </p:nvSpPr>
        <p:spPr>
          <a:xfrm>
            <a:off x="3064687" y="460375"/>
            <a:ext cx="6091554" cy="1068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65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典型客户案例之南海信息中心</a:t>
            </a:r>
            <a:r>
              <a:rPr sz="2300" b="1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marL="953769" algn="l" rtl="0" eaLnBrk="0">
              <a:lnSpc>
                <a:spcPct val="94000"/>
              </a:lnSpc>
              <a:tabLst/>
            </a:pPr>
            <a:r>
              <a:rPr sz="2700" b="1" kern="0" spc="8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国家海洋局南海信息中心</a:t>
            </a:r>
            <a:endParaRPr lang="Microsoft YaHei" altLang="Microsoft YaHei" sz="2700" dirty="0"/>
          </a:p>
        </p:txBody>
      </p:sp>
      <p:sp>
        <p:nvSpPr>
          <p:cNvPr id="1006" name="path"/>
          <p:cNvSpPr/>
          <p:nvPr/>
        </p:nvSpPr>
        <p:spPr>
          <a:xfrm>
            <a:off x="1016393" y="3186366"/>
            <a:ext cx="121018" cy="98666"/>
          </a:xfrm>
          <a:custGeom>
            <a:avLst/>
            <a:gdLst/>
            <a:ahLst/>
            <a:cxnLst/>
            <a:rect l="0" t="0" r="0" b="0"/>
            <a:pathLst>
              <a:path w="190" h="155">
                <a:moveTo>
                  <a:pt x="147" y="34"/>
                </a:moveTo>
                <a:cubicBezTo>
                  <a:pt x="161" y="34"/>
                  <a:pt x="173" y="46"/>
                  <a:pt x="173" y="60"/>
                </a:cubicBezTo>
                <a:cubicBezTo>
                  <a:pt x="173" y="75"/>
                  <a:pt x="161" y="86"/>
                  <a:pt x="147" y="86"/>
                </a:cubicBezTo>
                <a:cubicBezTo>
                  <a:pt x="133" y="86"/>
                  <a:pt x="121" y="75"/>
                  <a:pt x="121" y="60"/>
                </a:cubicBezTo>
                <a:cubicBezTo>
                  <a:pt x="121" y="46"/>
                  <a:pt x="133" y="34"/>
                  <a:pt x="147" y="34"/>
                </a:cubicBezTo>
                <a:moveTo>
                  <a:pt x="147" y="104"/>
                </a:moveTo>
                <a:cubicBezTo>
                  <a:pt x="171" y="104"/>
                  <a:pt x="190" y="84"/>
                  <a:pt x="190" y="60"/>
                </a:cubicBezTo>
                <a:cubicBezTo>
                  <a:pt x="190" y="36"/>
                  <a:pt x="171" y="17"/>
                  <a:pt x="147" y="17"/>
                </a:cubicBezTo>
                <a:cubicBezTo>
                  <a:pt x="123" y="17"/>
                  <a:pt x="104" y="36"/>
                  <a:pt x="104" y="60"/>
                </a:cubicBezTo>
                <a:cubicBezTo>
                  <a:pt x="104" y="84"/>
                  <a:pt x="123" y="104"/>
                  <a:pt x="147" y="104"/>
                </a:cubicBezTo>
              </a:path>
              <a:path w="190" h="155">
                <a:moveTo>
                  <a:pt x="34" y="17"/>
                </a:moveTo>
                <a:cubicBezTo>
                  <a:pt x="44" y="17"/>
                  <a:pt x="51" y="25"/>
                  <a:pt x="51" y="34"/>
                </a:cubicBezTo>
                <a:cubicBezTo>
                  <a:pt x="51" y="44"/>
                  <a:pt x="44" y="51"/>
                  <a:pt x="34" y="51"/>
                </a:cubicBezTo>
                <a:cubicBezTo>
                  <a:pt x="25" y="51"/>
                  <a:pt x="17" y="44"/>
                  <a:pt x="17" y="34"/>
                </a:cubicBezTo>
                <a:cubicBezTo>
                  <a:pt x="17" y="25"/>
                  <a:pt x="25" y="17"/>
                  <a:pt x="34" y="17"/>
                </a:cubicBezTo>
                <a:moveTo>
                  <a:pt x="0" y="34"/>
                </a:moveTo>
                <a:cubicBezTo>
                  <a:pt x="0" y="53"/>
                  <a:pt x="15" y="69"/>
                  <a:pt x="34" y="69"/>
                </a:cubicBezTo>
                <a:cubicBezTo>
                  <a:pt x="53" y="69"/>
                  <a:pt x="69" y="53"/>
                  <a:pt x="69" y="34"/>
                </a:cubicBezTo>
                <a:cubicBezTo>
                  <a:pt x="69" y="15"/>
                  <a:pt x="53" y="0"/>
                  <a:pt x="34" y="0"/>
                </a:cubicBezTo>
                <a:cubicBezTo>
                  <a:pt x="15" y="0"/>
                  <a:pt x="0" y="15"/>
                  <a:pt x="0" y="34"/>
                </a:cubicBezTo>
              </a:path>
              <a:path w="190" h="155">
                <a:moveTo>
                  <a:pt x="86" y="155"/>
                </a:moveTo>
                <a:cubicBezTo>
                  <a:pt x="96" y="155"/>
                  <a:pt x="104" y="147"/>
                  <a:pt x="104" y="138"/>
                </a:cubicBezTo>
                <a:cubicBezTo>
                  <a:pt x="104" y="128"/>
                  <a:pt x="96" y="121"/>
                  <a:pt x="86" y="121"/>
                </a:cubicBezTo>
                <a:cubicBezTo>
                  <a:pt x="77" y="121"/>
                  <a:pt x="69" y="128"/>
                  <a:pt x="69" y="138"/>
                </a:cubicBezTo>
                <a:cubicBezTo>
                  <a:pt x="69" y="147"/>
                  <a:pt x="77" y="155"/>
                  <a:pt x="86" y="155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8" name="path"/>
          <p:cNvSpPr/>
          <p:nvPr/>
        </p:nvSpPr>
        <p:spPr>
          <a:xfrm>
            <a:off x="1225918" y="3020936"/>
            <a:ext cx="54787" cy="99250"/>
          </a:xfrm>
          <a:custGeom>
            <a:avLst/>
            <a:gdLst/>
            <a:ahLst/>
            <a:cxnLst/>
            <a:rect l="0" t="0" r="0" b="0"/>
            <a:pathLst>
              <a:path w="86" h="156">
                <a:moveTo>
                  <a:pt x="43" y="69"/>
                </a:moveTo>
                <a:cubicBezTo>
                  <a:pt x="28" y="69"/>
                  <a:pt x="17" y="57"/>
                  <a:pt x="17" y="43"/>
                </a:cubicBezTo>
                <a:cubicBezTo>
                  <a:pt x="17" y="29"/>
                  <a:pt x="28" y="17"/>
                  <a:pt x="43" y="17"/>
                </a:cubicBezTo>
                <a:cubicBezTo>
                  <a:pt x="57" y="17"/>
                  <a:pt x="69" y="29"/>
                  <a:pt x="69" y="43"/>
                </a:cubicBezTo>
                <a:cubicBezTo>
                  <a:pt x="69" y="57"/>
                  <a:pt x="57" y="69"/>
                  <a:pt x="43" y="69"/>
                </a:cubicBezTo>
                <a:moveTo>
                  <a:pt x="43" y="0"/>
                </a:moveTo>
                <a:cubicBezTo>
                  <a:pt x="19" y="0"/>
                  <a:pt x="0" y="19"/>
                  <a:pt x="0" y="43"/>
                </a:cubicBezTo>
                <a:cubicBezTo>
                  <a:pt x="0" y="67"/>
                  <a:pt x="19" y="87"/>
                  <a:pt x="43" y="87"/>
                </a:cubicBezTo>
                <a:cubicBezTo>
                  <a:pt x="66" y="87"/>
                  <a:pt x="86" y="67"/>
                  <a:pt x="86" y="43"/>
                </a:cubicBezTo>
                <a:cubicBezTo>
                  <a:pt x="86" y="19"/>
                  <a:pt x="66" y="0"/>
                  <a:pt x="43" y="0"/>
                </a:cubicBezTo>
              </a:path>
              <a:path w="86" h="156">
                <a:moveTo>
                  <a:pt x="34" y="121"/>
                </a:moveTo>
                <a:cubicBezTo>
                  <a:pt x="24" y="121"/>
                  <a:pt x="17" y="129"/>
                  <a:pt x="17" y="138"/>
                </a:cubicBezTo>
                <a:cubicBezTo>
                  <a:pt x="17" y="148"/>
                  <a:pt x="24" y="156"/>
                  <a:pt x="34" y="156"/>
                </a:cubicBezTo>
                <a:cubicBezTo>
                  <a:pt x="43" y="156"/>
                  <a:pt x="51" y="148"/>
                  <a:pt x="51" y="138"/>
                </a:cubicBezTo>
                <a:cubicBezTo>
                  <a:pt x="51" y="129"/>
                  <a:pt x="43" y="121"/>
                  <a:pt x="3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0" name="rect"/>
          <p:cNvSpPr/>
          <p:nvPr/>
        </p:nvSpPr>
        <p:spPr>
          <a:xfrm>
            <a:off x="1132509" y="4275277"/>
            <a:ext cx="55257" cy="57632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2" name="rect"/>
          <p:cNvSpPr/>
          <p:nvPr/>
        </p:nvSpPr>
        <p:spPr>
          <a:xfrm>
            <a:off x="1077163" y="4462398"/>
            <a:ext cx="54622" cy="56997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picture 1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016" name="textbox 1016"/>
          <p:cNvSpPr/>
          <p:nvPr/>
        </p:nvSpPr>
        <p:spPr>
          <a:xfrm>
            <a:off x="1556359" y="1859508"/>
            <a:ext cx="9173844" cy="4739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73709" algn="l" rtl="0" eaLnBrk="0">
              <a:lnSpc>
                <a:spcPct val="103000"/>
              </a:lnSpc>
              <a:spcBef>
                <a:spcPts val="181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北京海兰信数据科技股份有限公司是国家专精特新小巨人企业。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公司成立二十余年来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，一直在海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洋高科技领域深耕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以海洋强国战略为引领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，积极响应国家经略海洋、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科技兴海号召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坚守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“探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索海洋、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献身国防”的使命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，致力于成为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“全球智能航海引领者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，智慧海洋中国创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新实践者”。</a:t>
            </a:r>
            <a:endParaRPr lang="Microsoft YaHei" altLang="Microsoft YaHei" sz="15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marL="13334" algn="l" rtl="0" eaLnBrk="0">
              <a:lnSpc>
                <a:spcPct val="95000"/>
              </a:lnSpc>
              <a:spcBef>
                <a:spcPts val="516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3075" algn="l" rtl="0" eaLnBrk="0">
              <a:lnSpc>
                <a:spcPct val="103000"/>
              </a:lnSpc>
              <a:spcBef>
                <a:spcPts val="861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智能雷达监控系统是海兰信自主研发、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具有完全知识产权的基于X波段导航雷达、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光电观察设备、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GPS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等为传感器的综合信息处理系统。</a:t>
            </a:r>
            <a:r>
              <a:rPr sz="15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目前系统采用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存储海量的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空间数据。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该系统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不符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合国产化要求</a:t>
            </a:r>
            <a:r>
              <a:rPr sz="15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同时数据空间占用巨大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雷达信息落地客户端有成本压力。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100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87044" indent="-14604" algn="l" rtl="0" eaLnBrk="0">
              <a:lnSpc>
                <a:spcPct val="102000"/>
              </a:lnSpc>
              <a:spcBef>
                <a:spcPts val="1055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项目采用国产化的服务器和操作系统</a:t>
            </a:r>
            <a:r>
              <a:rPr sz="15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配合支持空间数据查询和水平扩展能力的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九有时序数据库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HX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品。</a:t>
            </a:r>
            <a:endParaRPr lang="Microsoft YaHei" altLang="Microsoft YaHei" sz="15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2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500" dirty="0"/>
          </a:p>
          <a:p>
            <a:pPr marL="472440" indent="1270" algn="l" rtl="0" eaLnBrk="0">
              <a:lnSpc>
                <a:spcPct val="103000"/>
              </a:lnSpc>
              <a:spcBef>
                <a:spcPts val="6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九有时序数据库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具有支持海量数据存储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的水平扩展能力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同时支持全生命周期的数据管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理、数据压缩功能。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结合空间数据的支持能力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可以支持海量数据的快速写入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和高效空间数据查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询。</a:t>
            </a:r>
            <a:endParaRPr lang="Microsoft YaHei" altLang="Microsoft YaHei" sz="1500" dirty="0"/>
          </a:p>
        </p:txBody>
      </p:sp>
      <p:sp>
        <p:nvSpPr>
          <p:cNvPr id="1018" name="textbox 1018"/>
          <p:cNvSpPr/>
          <p:nvPr/>
        </p:nvSpPr>
        <p:spPr>
          <a:xfrm>
            <a:off x="4727650" y="460679"/>
            <a:ext cx="3067685" cy="1068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典型客户案例之海兰信</a:t>
            </a:r>
            <a:endParaRPr lang="Microsoft YaHei" altLang="Microsoft YaHei" sz="23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marL="699134" algn="l" rtl="0" eaLnBrk="0">
              <a:lnSpc>
                <a:spcPct val="94000"/>
              </a:lnSpc>
              <a:spcBef>
                <a:spcPts val="7"/>
              </a:spcBef>
              <a:tabLst/>
            </a:pPr>
            <a:r>
              <a:rPr sz="2700" b="1" kern="0" spc="8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海兰信</a:t>
            </a:r>
            <a:endParaRPr lang="Microsoft YaHei" altLang="Microsoft YaHei" sz="2700" dirty="0"/>
          </a:p>
        </p:txBody>
      </p:sp>
      <p:pic>
        <p:nvPicPr>
          <p:cNvPr id="1020" name="picture 10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40494" y="1059450"/>
            <a:ext cx="2247403" cy="535906"/>
          </a:xfrm>
          <a:prstGeom prst="rect">
            <a:avLst/>
          </a:prstGeom>
        </p:spPr>
      </p:pic>
      <p:sp>
        <p:nvSpPr>
          <p:cNvPr id="1022" name="path"/>
          <p:cNvSpPr/>
          <p:nvPr/>
        </p:nvSpPr>
        <p:spPr>
          <a:xfrm>
            <a:off x="1016393" y="302093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7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7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4" name="path"/>
          <p:cNvSpPr/>
          <p:nvPr/>
        </p:nvSpPr>
        <p:spPr>
          <a:xfrm>
            <a:off x="1077163" y="42752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6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8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30" name="textbox 1030"/>
          <p:cNvSpPr/>
          <p:nvPr/>
        </p:nvSpPr>
        <p:spPr>
          <a:xfrm>
            <a:off x="1005928" y="553882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1032" name="rect"/>
          <p:cNvSpPr/>
          <p:nvPr/>
        </p:nvSpPr>
        <p:spPr>
          <a:xfrm>
            <a:off x="1071816" y="560407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943355"/>
            <a:ext cx="11779250" cy="5656198"/>
          </a:xfrm>
          <a:prstGeom prst="rect">
            <a:avLst/>
          </a:prstGeom>
        </p:spPr>
      </p:pic>
      <p:sp>
        <p:nvSpPr>
          <p:cNvPr id="1036" name="textbox 1036"/>
          <p:cNvSpPr/>
          <p:nvPr/>
        </p:nvSpPr>
        <p:spPr>
          <a:xfrm>
            <a:off x="1557045" y="1859508"/>
            <a:ext cx="9017000" cy="3068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9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74980" indent="-2540" algn="l" rtl="0" eaLnBrk="0">
              <a:lnSpc>
                <a:spcPct val="111000"/>
              </a:lnSpc>
              <a:spcBef>
                <a:spcPts val="8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广州九顶软件股份有限公司（简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称</a:t>
            </a:r>
            <a:r>
              <a:rPr sz="15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“九顶软件”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）隶属于广州无线电集团控股子公司广电计量是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专注于为计量校准、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检验检测行业的信息化技术创新和应用提供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系统解决方案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为各类实验室日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常管理和运营提供业务管理系统(即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LIMS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系统)及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技术运维服务的高科技企业。</a:t>
            </a:r>
            <a:endParaRPr lang="Microsoft YaHei" altLang="Microsoft YaHei" sz="15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5000"/>
              </a:lnSpc>
              <a:spcBef>
                <a:spcPts val="511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3709" indent="-1270" algn="l" rtl="0" eaLnBrk="0">
              <a:lnSpc>
                <a:spcPct val="102000"/>
              </a:lnSpc>
              <a:spcBef>
                <a:spcPts val="831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广州九顶软件的产品主要用于政府、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科研机构和大型企业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，客户对软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件架构有国产化需求。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九顶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软件最新开发的计量校准系统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升级本版定位为全国产化技术栈。</a:t>
            </a:r>
            <a:endParaRPr lang="Microsoft YaHei" altLang="Microsoft YaHei" sz="1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5000"/>
              </a:lnSpc>
              <a:spcBef>
                <a:spcPts val="52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800" dirty="0"/>
          </a:p>
          <a:p>
            <a:pPr marL="473709" algn="l" rtl="0" eaLnBrk="0">
              <a:lnSpc>
                <a:spcPct val="97000"/>
              </a:lnSpc>
              <a:spcBef>
                <a:spcPts val="6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计量校准系统基于国产服务器+麒麟操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作系统+九有数据库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已经发布商用。</a:t>
            </a:r>
            <a:endParaRPr lang="Microsoft YaHei" altLang="Microsoft YaHei" sz="1500" dirty="0"/>
          </a:p>
        </p:txBody>
      </p:sp>
      <p:sp>
        <p:nvSpPr>
          <p:cNvPr id="1038" name="textbox 1038"/>
          <p:cNvSpPr/>
          <p:nvPr/>
        </p:nvSpPr>
        <p:spPr>
          <a:xfrm>
            <a:off x="1556359" y="5532526"/>
            <a:ext cx="9337040" cy="824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8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500" dirty="0"/>
          </a:p>
          <a:p>
            <a:pPr marL="487680" indent="-13334" algn="l" rtl="0" eaLnBrk="0">
              <a:lnSpc>
                <a:spcPct val="102000"/>
              </a:lnSpc>
              <a:spcBef>
                <a:spcPts val="4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九有数据库系列产品基于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这一共同的底座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，适配支持主流的国产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服务器、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芯片、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操作系统，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同时对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具有良好的兼容性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完全适合应用的全栈国产化改造 。</a:t>
            </a:r>
            <a:endParaRPr lang="Microsoft YaHei" altLang="Microsoft YaHei" sz="1500" dirty="0"/>
          </a:p>
        </p:txBody>
      </p:sp>
      <p:sp>
        <p:nvSpPr>
          <p:cNvPr id="1040" name="textbox 1040"/>
          <p:cNvSpPr/>
          <p:nvPr/>
        </p:nvSpPr>
        <p:spPr>
          <a:xfrm>
            <a:off x="3064687" y="460069"/>
            <a:ext cx="6091554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65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典型客户案例之广州九顶软件</a:t>
            </a:r>
            <a:r>
              <a:rPr sz="2300" b="1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sp>
        <p:nvSpPr>
          <p:cNvPr id="1042" name="textbox 1042"/>
          <p:cNvSpPr/>
          <p:nvPr/>
        </p:nvSpPr>
        <p:spPr>
          <a:xfrm>
            <a:off x="4881095" y="1118025"/>
            <a:ext cx="2153285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83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9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广州九顶软件</a:t>
            </a:r>
            <a:endParaRPr lang="Microsoft YaHei" altLang="Microsoft YaHei" sz="2700" dirty="0"/>
          </a:p>
        </p:txBody>
      </p:sp>
      <p:grpSp>
        <p:nvGrpSpPr>
          <p:cNvPr id="100" name="group 100"/>
          <p:cNvGrpSpPr/>
          <p:nvPr/>
        </p:nvGrpSpPr>
        <p:grpSpPr>
          <a:xfrm rot="21600000">
            <a:off x="822960" y="1720595"/>
            <a:ext cx="635508" cy="461772"/>
            <a:chOff x="0" y="0"/>
            <a:chExt cx="635508" cy="461772"/>
          </a:xfrm>
        </p:grpSpPr>
        <p:sp>
          <p:nvSpPr>
            <p:cNvPr id="1044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4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46" name="path"/>
            <p:cNvSpPr/>
            <p:nvPr/>
          </p:nvSpPr>
          <p:spPr>
            <a:xfrm>
              <a:off x="79489" y="115862"/>
              <a:ext cx="352221" cy="231228"/>
            </a:xfrm>
            <a:custGeom>
              <a:avLst/>
              <a:gdLst/>
              <a:ahLst/>
              <a:cxnLst/>
              <a:rect l="0" t="0" r="0" b="0"/>
              <a:pathLst>
                <a:path w="554" h="364">
                  <a:moveTo>
                    <a:pt x="256" y="128"/>
                  </a:moveTo>
                  <a:cubicBezTo>
                    <a:pt x="262" y="123"/>
                    <a:pt x="269" y="121"/>
                    <a:pt x="277" y="121"/>
                  </a:cubicBezTo>
                  <a:cubicBezTo>
                    <a:pt x="284" y="121"/>
                    <a:pt x="292" y="123"/>
                    <a:pt x="298" y="128"/>
                  </a:cubicBezTo>
                  <a:lnTo>
                    <a:pt x="369" y="182"/>
                  </a:lnTo>
                  <a:lnTo>
                    <a:pt x="384" y="192"/>
                  </a:lnTo>
                  <a:lnTo>
                    <a:pt x="520" y="294"/>
                  </a:lnTo>
                  <a:lnTo>
                    <a:pt x="520" y="294"/>
                  </a:lnTo>
                  <a:cubicBezTo>
                    <a:pt x="520" y="313"/>
                    <a:pt x="504" y="329"/>
                    <a:pt x="485" y="329"/>
                  </a:cubicBezTo>
                  <a:lnTo>
                    <a:pt x="69" y="329"/>
                  </a:lnTo>
                  <a:cubicBezTo>
                    <a:pt x="50" y="329"/>
                    <a:pt x="34" y="313"/>
                    <a:pt x="34" y="294"/>
                  </a:cubicBezTo>
                  <a:cubicBezTo>
                    <a:pt x="34" y="294"/>
                    <a:pt x="256" y="128"/>
                    <a:pt x="256" y="128"/>
                  </a:cubicBezTo>
                  <a:moveTo>
                    <a:pt x="34" y="91"/>
                  </a:moveTo>
                  <a:lnTo>
                    <a:pt x="156" y="182"/>
                  </a:lnTo>
                  <a:lnTo>
                    <a:pt x="34" y="273"/>
                  </a:lnTo>
                  <a:cubicBezTo>
                    <a:pt x="34" y="273"/>
                    <a:pt x="34" y="91"/>
                    <a:pt x="34" y="91"/>
                  </a:cubicBezTo>
                  <a:moveTo>
                    <a:pt x="34" y="69"/>
                  </a:moveTo>
                  <a:cubicBezTo>
                    <a:pt x="34" y="50"/>
                    <a:pt x="50" y="34"/>
                    <a:pt x="69" y="34"/>
                  </a:cubicBezTo>
                  <a:lnTo>
                    <a:pt x="485" y="34"/>
                  </a:lnTo>
                  <a:cubicBezTo>
                    <a:pt x="504" y="34"/>
                    <a:pt x="520" y="50"/>
                    <a:pt x="520" y="69"/>
                  </a:cubicBezTo>
                  <a:lnTo>
                    <a:pt x="384" y="171"/>
                  </a:lnTo>
                  <a:lnTo>
                    <a:pt x="308" y="114"/>
                  </a:lnTo>
                  <a:cubicBezTo>
                    <a:pt x="299" y="107"/>
                    <a:pt x="288" y="104"/>
                    <a:pt x="277" y="104"/>
                  </a:cubicBezTo>
                  <a:cubicBezTo>
                    <a:pt x="266" y="104"/>
                    <a:pt x="255" y="107"/>
                    <a:pt x="246" y="114"/>
                  </a:cubicBezTo>
                  <a:lnTo>
                    <a:pt x="170" y="171"/>
                  </a:lnTo>
                  <a:cubicBezTo>
                    <a:pt x="170" y="171"/>
                    <a:pt x="34" y="69"/>
                    <a:pt x="34" y="69"/>
                  </a:cubicBezTo>
                  <a:moveTo>
                    <a:pt x="520" y="273"/>
                  </a:moveTo>
                  <a:lnTo>
                    <a:pt x="398" y="182"/>
                  </a:lnTo>
                  <a:lnTo>
                    <a:pt x="520" y="91"/>
                  </a:lnTo>
                  <a:cubicBezTo>
                    <a:pt x="520" y="91"/>
                    <a:pt x="520" y="273"/>
                    <a:pt x="520" y="273"/>
                  </a:cubicBezTo>
                  <a:moveTo>
                    <a:pt x="69" y="364"/>
                  </a:moveTo>
                  <a:lnTo>
                    <a:pt x="485" y="364"/>
                  </a:lnTo>
                  <a:cubicBezTo>
                    <a:pt x="523" y="364"/>
                    <a:pt x="554" y="333"/>
                    <a:pt x="554" y="294"/>
                  </a:cubicBezTo>
                  <a:lnTo>
                    <a:pt x="554" y="69"/>
                  </a:lnTo>
                  <a:cubicBezTo>
                    <a:pt x="554" y="31"/>
                    <a:pt x="523" y="0"/>
                    <a:pt x="485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294"/>
                  </a:lnTo>
                  <a:cubicBezTo>
                    <a:pt x="0" y="333"/>
                    <a:pt x="31" y="364"/>
                    <a:pt x="69" y="36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group 102"/>
          <p:cNvGrpSpPr/>
          <p:nvPr/>
        </p:nvGrpSpPr>
        <p:grpSpPr>
          <a:xfrm rot="21600000">
            <a:off x="822960" y="2944367"/>
            <a:ext cx="635508" cy="461772"/>
            <a:chOff x="0" y="0"/>
            <a:chExt cx="635508" cy="461772"/>
          </a:xfrm>
        </p:grpSpPr>
        <p:sp>
          <p:nvSpPr>
            <p:cNvPr id="1048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50" name="path"/>
            <p:cNvSpPr/>
            <p:nvPr/>
          </p:nvSpPr>
          <p:spPr>
            <a:xfrm>
              <a:off x="104063" y="76568"/>
              <a:ext cx="353682" cy="352513"/>
            </a:xfrm>
            <a:custGeom>
              <a:avLst/>
              <a:gdLst/>
              <a:ahLst/>
              <a:cxnLst/>
              <a:rect l="0" t="0" r="0" b="0"/>
              <a:pathLst>
                <a:path w="556" h="555">
                  <a:moveTo>
                    <a:pt x="470" y="235"/>
                  </a:moveTo>
                  <a:lnTo>
                    <a:pt x="445" y="260"/>
                  </a:lnTo>
                  <a:cubicBezTo>
                    <a:pt x="442" y="263"/>
                    <a:pt x="437" y="263"/>
                    <a:pt x="433" y="260"/>
                  </a:cubicBezTo>
                  <a:lnTo>
                    <a:pt x="403" y="229"/>
                  </a:lnTo>
                  <a:lnTo>
                    <a:pt x="378" y="291"/>
                  </a:lnTo>
                  <a:lnTo>
                    <a:pt x="380" y="286"/>
                  </a:lnTo>
                  <a:cubicBezTo>
                    <a:pt x="328" y="234"/>
                    <a:pt x="274" y="227"/>
                    <a:pt x="227" y="221"/>
                  </a:cubicBezTo>
                  <a:cubicBezTo>
                    <a:pt x="211" y="220"/>
                    <a:pt x="196" y="218"/>
                    <a:pt x="182" y="214"/>
                  </a:cubicBezTo>
                  <a:lnTo>
                    <a:pt x="329" y="155"/>
                  </a:lnTo>
                  <a:lnTo>
                    <a:pt x="299" y="126"/>
                  </a:lnTo>
                  <a:cubicBezTo>
                    <a:pt x="296" y="122"/>
                    <a:pt x="296" y="117"/>
                    <a:pt x="299" y="113"/>
                  </a:cubicBezTo>
                  <a:lnTo>
                    <a:pt x="324" y="89"/>
                  </a:lnTo>
                  <a:cubicBezTo>
                    <a:pt x="327" y="85"/>
                    <a:pt x="333" y="85"/>
                    <a:pt x="336" y="89"/>
                  </a:cubicBezTo>
                  <a:lnTo>
                    <a:pt x="470" y="223"/>
                  </a:lnTo>
                  <a:cubicBezTo>
                    <a:pt x="473" y="226"/>
                    <a:pt x="473" y="232"/>
                    <a:pt x="470" y="235"/>
                  </a:cubicBezTo>
                  <a:moveTo>
                    <a:pt x="291" y="509"/>
                  </a:moveTo>
                  <a:cubicBezTo>
                    <a:pt x="289" y="514"/>
                    <a:pt x="284" y="518"/>
                    <a:pt x="278" y="520"/>
                  </a:cubicBezTo>
                  <a:cubicBezTo>
                    <a:pt x="277" y="520"/>
                    <a:pt x="275" y="520"/>
                    <a:pt x="274" y="520"/>
                  </a:cubicBezTo>
                  <a:cubicBezTo>
                    <a:pt x="270" y="520"/>
                    <a:pt x="265" y="518"/>
                    <a:pt x="262" y="515"/>
                  </a:cubicBezTo>
                  <a:lnTo>
                    <a:pt x="42" y="297"/>
                  </a:lnTo>
                  <a:cubicBezTo>
                    <a:pt x="38" y="292"/>
                    <a:pt x="36" y="287"/>
                    <a:pt x="37" y="281"/>
                  </a:cubicBezTo>
                  <a:cubicBezTo>
                    <a:pt x="38" y="275"/>
                    <a:pt x="42" y="271"/>
                    <a:pt x="47" y="268"/>
                  </a:cubicBezTo>
                  <a:lnTo>
                    <a:pt x="155" y="225"/>
                  </a:lnTo>
                  <a:cubicBezTo>
                    <a:pt x="227" y="249"/>
                    <a:pt x="300" y="226"/>
                    <a:pt x="373" y="304"/>
                  </a:cubicBezTo>
                  <a:cubicBezTo>
                    <a:pt x="373" y="304"/>
                    <a:pt x="291" y="509"/>
                    <a:pt x="291" y="509"/>
                  </a:cubicBezTo>
                  <a:moveTo>
                    <a:pt x="360" y="64"/>
                  </a:moveTo>
                  <a:cubicBezTo>
                    <a:pt x="352" y="56"/>
                    <a:pt x="341" y="52"/>
                    <a:pt x="330" y="52"/>
                  </a:cubicBezTo>
                  <a:cubicBezTo>
                    <a:pt x="318" y="52"/>
                    <a:pt x="307" y="56"/>
                    <a:pt x="299" y="64"/>
                  </a:cubicBezTo>
                  <a:lnTo>
                    <a:pt x="275" y="89"/>
                  </a:lnTo>
                  <a:cubicBezTo>
                    <a:pt x="266" y="97"/>
                    <a:pt x="262" y="108"/>
                    <a:pt x="262" y="119"/>
                  </a:cubicBezTo>
                  <a:cubicBezTo>
                    <a:pt x="262" y="128"/>
                    <a:pt x="264" y="135"/>
                    <a:pt x="268" y="142"/>
                  </a:cubicBezTo>
                  <a:lnTo>
                    <a:pt x="33" y="237"/>
                  </a:lnTo>
                  <a:cubicBezTo>
                    <a:pt x="17" y="244"/>
                    <a:pt x="6" y="258"/>
                    <a:pt x="3" y="275"/>
                  </a:cubicBezTo>
                  <a:cubicBezTo>
                    <a:pt x="0" y="292"/>
                    <a:pt x="5" y="309"/>
                    <a:pt x="17" y="321"/>
                  </a:cubicBezTo>
                  <a:lnTo>
                    <a:pt x="238" y="539"/>
                  </a:lnTo>
                  <a:cubicBezTo>
                    <a:pt x="247" y="549"/>
                    <a:pt x="260" y="554"/>
                    <a:pt x="273" y="555"/>
                  </a:cubicBezTo>
                  <a:cubicBezTo>
                    <a:pt x="274" y="555"/>
                    <a:pt x="274" y="555"/>
                    <a:pt x="275" y="555"/>
                  </a:cubicBezTo>
                  <a:cubicBezTo>
                    <a:pt x="278" y="555"/>
                    <a:pt x="282" y="554"/>
                    <a:pt x="285" y="554"/>
                  </a:cubicBezTo>
                  <a:cubicBezTo>
                    <a:pt x="302" y="550"/>
                    <a:pt x="317" y="538"/>
                    <a:pt x="323" y="522"/>
                  </a:cubicBezTo>
                  <a:lnTo>
                    <a:pt x="416" y="290"/>
                  </a:lnTo>
                  <a:cubicBezTo>
                    <a:pt x="423" y="294"/>
                    <a:pt x="431" y="297"/>
                    <a:pt x="439" y="297"/>
                  </a:cubicBezTo>
                  <a:cubicBezTo>
                    <a:pt x="451" y="297"/>
                    <a:pt x="462" y="292"/>
                    <a:pt x="470" y="284"/>
                  </a:cubicBezTo>
                  <a:lnTo>
                    <a:pt x="494" y="260"/>
                  </a:lnTo>
                  <a:cubicBezTo>
                    <a:pt x="503" y="252"/>
                    <a:pt x="507" y="241"/>
                    <a:pt x="507" y="229"/>
                  </a:cubicBezTo>
                  <a:cubicBezTo>
                    <a:pt x="507" y="217"/>
                    <a:pt x="503" y="206"/>
                    <a:pt x="494" y="198"/>
                  </a:cubicBezTo>
                  <a:cubicBezTo>
                    <a:pt x="494" y="198"/>
                    <a:pt x="360" y="64"/>
                    <a:pt x="360" y="64"/>
                  </a:cubicBezTo>
                </a:path>
                <a:path w="556" h="555">
                  <a:moveTo>
                    <a:pt x="288" y="295"/>
                  </a:moveTo>
                  <a:cubicBezTo>
                    <a:pt x="302" y="295"/>
                    <a:pt x="314" y="306"/>
                    <a:pt x="314" y="321"/>
                  </a:cubicBezTo>
                  <a:cubicBezTo>
                    <a:pt x="314" y="335"/>
                    <a:pt x="302" y="347"/>
                    <a:pt x="288" y="347"/>
                  </a:cubicBezTo>
                  <a:cubicBezTo>
                    <a:pt x="273" y="347"/>
                    <a:pt x="262" y="335"/>
                    <a:pt x="262" y="321"/>
                  </a:cubicBezTo>
                  <a:cubicBezTo>
                    <a:pt x="262" y="306"/>
                    <a:pt x="273" y="295"/>
                    <a:pt x="288" y="295"/>
                  </a:cubicBezTo>
                  <a:moveTo>
                    <a:pt x="288" y="364"/>
                  </a:moveTo>
                  <a:cubicBezTo>
                    <a:pt x="311" y="364"/>
                    <a:pt x="331" y="345"/>
                    <a:pt x="331" y="321"/>
                  </a:cubicBezTo>
                  <a:cubicBezTo>
                    <a:pt x="331" y="297"/>
                    <a:pt x="311" y="277"/>
                    <a:pt x="288" y="277"/>
                  </a:cubicBezTo>
                  <a:cubicBezTo>
                    <a:pt x="264" y="277"/>
                    <a:pt x="245" y="297"/>
                    <a:pt x="245" y="321"/>
                  </a:cubicBezTo>
                  <a:cubicBezTo>
                    <a:pt x="245" y="345"/>
                    <a:pt x="264" y="364"/>
                    <a:pt x="288" y="364"/>
                  </a:cubicBezTo>
                </a:path>
                <a:path w="556" h="555">
                  <a:moveTo>
                    <a:pt x="513" y="69"/>
                  </a:moveTo>
                  <a:cubicBezTo>
                    <a:pt x="499" y="69"/>
                    <a:pt x="487" y="57"/>
                    <a:pt x="487" y="43"/>
                  </a:cubicBezTo>
                  <a:cubicBezTo>
                    <a:pt x="487" y="29"/>
                    <a:pt x="499" y="17"/>
                    <a:pt x="513" y="17"/>
                  </a:cubicBezTo>
                  <a:cubicBezTo>
                    <a:pt x="528" y="17"/>
                    <a:pt x="539" y="29"/>
                    <a:pt x="539" y="43"/>
                  </a:cubicBezTo>
                  <a:cubicBezTo>
                    <a:pt x="539" y="57"/>
                    <a:pt x="528" y="69"/>
                    <a:pt x="513" y="69"/>
                  </a:cubicBezTo>
                  <a:moveTo>
                    <a:pt x="513" y="0"/>
                  </a:moveTo>
                  <a:cubicBezTo>
                    <a:pt x="490" y="0"/>
                    <a:pt x="470" y="19"/>
                    <a:pt x="470" y="43"/>
                  </a:cubicBezTo>
                  <a:cubicBezTo>
                    <a:pt x="470" y="67"/>
                    <a:pt x="490" y="87"/>
                    <a:pt x="513" y="87"/>
                  </a:cubicBezTo>
                  <a:cubicBezTo>
                    <a:pt x="537" y="87"/>
                    <a:pt x="556" y="67"/>
                    <a:pt x="556" y="43"/>
                  </a:cubicBezTo>
                  <a:cubicBezTo>
                    <a:pt x="556" y="19"/>
                    <a:pt x="537" y="0"/>
                    <a:pt x="513" y="0"/>
                  </a:cubicBezTo>
                </a:path>
                <a:path w="556" h="555">
                  <a:moveTo>
                    <a:pt x="175" y="277"/>
                  </a:moveTo>
                  <a:cubicBezTo>
                    <a:pt x="184" y="277"/>
                    <a:pt x="192" y="285"/>
                    <a:pt x="192" y="295"/>
                  </a:cubicBezTo>
                  <a:cubicBezTo>
                    <a:pt x="192" y="304"/>
                    <a:pt x="184" y="312"/>
                    <a:pt x="175" y="312"/>
                  </a:cubicBezTo>
                  <a:cubicBezTo>
                    <a:pt x="165" y="312"/>
                    <a:pt x="158" y="304"/>
                    <a:pt x="158" y="295"/>
                  </a:cubicBezTo>
                  <a:cubicBezTo>
                    <a:pt x="158" y="285"/>
                    <a:pt x="165" y="277"/>
                    <a:pt x="175" y="277"/>
                  </a:cubicBezTo>
                  <a:moveTo>
                    <a:pt x="140" y="295"/>
                  </a:moveTo>
                  <a:cubicBezTo>
                    <a:pt x="140" y="314"/>
                    <a:pt x="156" y="329"/>
                    <a:pt x="175" y="329"/>
                  </a:cubicBezTo>
                  <a:cubicBezTo>
                    <a:pt x="194" y="329"/>
                    <a:pt x="209" y="314"/>
                    <a:pt x="209" y="295"/>
                  </a:cubicBezTo>
                  <a:cubicBezTo>
                    <a:pt x="209" y="276"/>
                    <a:pt x="194" y="260"/>
                    <a:pt x="175" y="260"/>
                  </a:cubicBezTo>
                  <a:cubicBezTo>
                    <a:pt x="156" y="260"/>
                    <a:pt x="140" y="276"/>
                    <a:pt x="140" y="295"/>
                  </a:cubicBezTo>
                </a:path>
                <a:path w="556" h="555">
                  <a:moveTo>
                    <a:pt x="227" y="415"/>
                  </a:moveTo>
                  <a:cubicBezTo>
                    <a:pt x="237" y="415"/>
                    <a:pt x="245" y="408"/>
                    <a:pt x="245" y="398"/>
                  </a:cubicBezTo>
                  <a:cubicBezTo>
                    <a:pt x="245" y="389"/>
                    <a:pt x="237" y="381"/>
                    <a:pt x="227" y="381"/>
                  </a:cubicBezTo>
                  <a:cubicBezTo>
                    <a:pt x="217" y="381"/>
                    <a:pt x="209" y="389"/>
                    <a:pt x="209" y="398"/>
                  </a:cubicBezTo>
                  <a:cubicBezTo>
                    <a:pt x="209" y="408"/>
                    <a:pt x="217" y="415"/>
                    <a:pt x="227" y="415"/>
                  </a:cubicBezTo>
                </a:path>
                <a:path w="556" h="555">
                  <a:moveTo>
                    <a:pt x="504" y="121"/>
                  </a:moveTo>
                  <a:cubicBezTo>
                    <a:pt x="495" y="121"/>
                    <a:pt x="487" y="129"/>
                    <a:pt x="487" y="138"/>
                  </a:cubicBezTo>
                  <a:cubicBezTo>
                    <a:pt x="487" y="148"/>
                    <a:pt x="495" y="156"/>
                    <a:pt x="504" y="156"/>
                  </a:cubicBezTo>
                  <a:cubicBezTo>
                    <a:pt x="514" y="156"/>
                    <a:pt x="521" y="148"/>
                    <a:pt x="521" y="138"/>
                  </a:cubicBezTo>
                  <a:cubicBezTo>
                    <a:pt x="521" y="129"/>
                    <a:pt x="514" y="121"/>
                    <a:pt x="504" y="1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group 104"/>
          <p:cNvGrpSpPr/>
          <p:nvPr/>
        </p:nvGrpSpPr>
        <p:grpSpPr>
          <a:xfrm rot="21600000">
            <a:off x="822960" y="4166615"/>
            <a:ext cx="635508" cy="461772"/>
            <a:chOff x="0" y="0"/>
            <a:chExt cx="635508" cy="461772"/>
          </a:xfrm>
        </p:grpSpPr>
        <p:sp>
          <p:nvSpPr>
            <p:cNvPr id="1052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8B8D8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54" name="path"/>
            <p:cNvSpPr/>
            <p:nvPr/>
          </p:nvSpPr>
          <p:spPr>
            <a:xfrm>
              <a:off x="132245" y="53264"/>
              <a:ext cx="355066" cy="354317"/>
            </a:xfrm>
            <a:custGeom>
              <a:avLst/>
              <a:gdLst/>
              <a:ahLst/>
              <a:cxnLst/>
              <a:rect l="0" t="0" r="0" b="0"/>
              <a:pathLst>
                <a:path w="559" h="557">
                  <a:moveTo>
                    <a:pt x="210" y="521"/>
                  </a:moveTo>
                  <a:cubicBezTo>
                    <a:pt x="152" y="464"/>
                    <a:pt x="94" y="405"/>
                    <a:pt x="36" y="348"/>
                  </a:cubicBezTo>
                  <a:cubicBezTo>
                    <a:pt x="86" y="188"/>
                    <a:pt x="299" y="195"/>
                    <a:pt x="348" y="36"/>
                  </a:cubicBezTo>
                  <a:cubicBezTo>
                    <a:pt x="406" y="93"/>
                    <a:pt x="464" y="152"/>
                    <a:pt x="522" y="209"/>
                  </a:cubicBezTo>
                  <a:cubicBezTo>
                    <a:pt x="473" y="369"/>
                    <a:pt x="259" y="362"/>
                    <a:pt x="210" y="521"/>
                  </a:cubicBezTo>
                  <a:moveTo>
                    <a:pt x="546" y="185"/>
                  </a:moveTo>
                  <a:lnTo>
                    <a:pt x="373" y="12"/>
                  </a:lnTo>
                  <a:cubicBezTo>
                    <a:pt x="364" y="3"/>
                    <a:pt x="352" y="0"/>
                    <a:pt x="340" y="2"/>
                  </a:cubicBezTo>
                  <a:cubicBezTo>
                    <a:pt x="334" y="4"/>
                    <a:pt x="328" y="7"/>
                    <a:pt x="324" y="12"/>
                  </a:cubicBezTo>
                  <a:cubicBezTo>
                    <a:pt x="320" y="15"/>
                    <a:pt x="317" y="20"/>
                    <a:pt x="315" y="26"/>
                  </a:cubicBezTo>
                  <a:cubicBezTo>
                    <a:pt x="307" y="51"/>
                    <a:pt x="294" y="73"/>
                    <a:pt x="274" y="93"/>
                  </a:cubicBezTo>
                  <a:cubicBezTo>
                    <a:pt x="247" y="120"/>
                    <a:pt x="212" y="140"/>
                    <a:pt x="175" y="162"/>
                  </a:cubicBezTo>
                  <a:cubicBezTo>
                    <a:pt x="136" y="185"/>
                    <a:pt x="95" y="208"/>
                    <a:pt x="62" y="241"/>
                  </a:cubicBezTo>
                  <a:cubicBezTo>
                    <a:pt x="34" y="270"/>
                    <a:pt x="15" y="301"/>
                    <a:pt x="3" y="338"/>
                  </a:cubicBezTo>
                  <a:cubicBezTo>
                    <a:pt x="0" y="350"/>
                    <a:pt x="3" y="363"/>
                    <a:pt x="12" y="372"/>
                  </a:cubicBezTo>
                  <a:lnTo>
                    <a:pt x="185" y="545"/>
                  </a:lnTo>
                  <a:cubicBezTo>
                    <a:pt x="194" y="554"/>
                    <a:pt x="206" y="557"/>
                    <a:pt x="218" y="555"/>
                  </a:cubicBezTo>
                  <a:cubicBezTo>
                    <a:pt x="224" y="553"/>
                    <a:pt x="230" y="550"/>
                    <a:pt x="234" y="545"/>
                  </a:cubicBezTo>
                  <a:cubicBezTo>
                    <a:pt x="238" y="542"/>
                    <a:pt x="241" y="537"/>
                    <a:pt x="243" y="531"/>
                  </a:cubicBezTo>
                  <a:cubicBezTo>
                    <a:pt x="251" y="506"/>
                    <a:pt x="264" y="484"/>
                    <a:pt x="284" y="464"/>
                  </a:cubicBezTo>
                  <a:cubicBezTo>
                    <a:pt x="311" y="437"/>
                    <a:pt x="346" y="417"/>
                    <a:pt x="383" y="395"/>
                  </a:cubicBezTo>
                  <a:cubicBezTo>
                    <a:pt x="422" y="372"/>
                    <a:pt x="463" y="349"/>
                    <a:pt x="496" y="316"/>
                  </a:cubicBezTo>
                  <a:cubicBezTo>
                    <a:pt x="524" y="287"/>
                    <a:pt x="544" y="256"/>
                    <a:pt x="555" y="219"/>
                  </a:cubicBezTo>
                  <a:cubicBezTo>
                    <a:pt x="559" y="207"/>
                    <a:pt x="555" y="194"/>
                    <a:pt x="546" y="185"/>
                  </a:cubicBezTo>
                </a:path>
                <a:path w="559" h="557">
                  <a:moveTo>
                    <a:pt x="332" y="300"/>
                  </a:moveTo>
                  <a:cubicBezTo>
                    <a:pt x="331" y="303"/>
                    <a:pt x="329" y="305"/>
                    <a:pt x="327" y="308"/>
                  </a:cubicBezTo>
                  <a:cubicBezTo>
                    <a:pt x="317" y="298"/>
                    <a:pt x="308" y="287"/>
                    <a:pt x="298" y="276"/>
                  </a:cubicBezTo>
                  <a:cubicBezTo>
                    <a:pt x="300" y="275"/>
                    <a:pt x="303" y="274"/>
                    <a:pt x="306" y="273"/>
                  </a:cubicBezTo>
                  <a:cubicBezTo>
                    <a:pt x="309" y="271"/>
                    <a:pt x="311" y="271"/>
                    <a:pt x="314" y="270"/>
                  </a:cubicBezTo>
                  <a:cubicBezTo>
                    <a:pt x="317" y="270"/>
                    <a:pt x="320" y="270"/>
                    <a:pt x="323" y="271"/>
                  </a:cubicBezTo>
                  <a:cubicBezTo>
                    <a:pt x="326" y="271"/>
                    <a:pt x="328" y="273"/>
                    <a:pt x="331" y="275"/>
                  </a:cubicBezTo>
                  <a:cubicBezTo>
                    <a:pt x="333" y="278"/>
                    <a:pt x="335" y="280"/>
                    <a:pt x="335" y="283"/>
                  </a:cubicBezTo>
                  <a:cubicBezTo>
                    <a:pt x="336" y="286"/>
                    <a:pt x="336" y="289"/>
                    <a:pt x="336" y="291"/>
                  </a:cubicBezTo>
                  <a:cubicBezTo>
                    <a:pt x="335" y="294"/>
                    <a:pt x="334" y="297"/>
                    <a:pt x="332" y="300"/>
                  </a:cubicBezTo>
                  <a:moveTo>
                    <a:pt x="251" y="265"/>
                  </a:moveTo>
                  <a:cubicBezTo>
                    <a:pt x="246" y="266"/>
                    <a:pt x="242" y="264"/>
                    <a:pt x="238" y="260"/>
                  </a:cubicBezTo>
                  <a:cubicBezTo>
                    <a:pt x="236" y="259"/>
                    <a:pt x="235" y="257"/>
                    <a:pt x="234" y="255"/>
                  </a:cubicBezTo>
                  <a:cubicBezTo>
                    <a:pt x="234" y="253"/>
                    <a:pt x="234" y="250"/>
                    <a:pt x="234" y="248"/>
                  </a:cubicBezTo>
                  <a:cubicBezTo>
                    <a:pt x="234" y="245"/>
                    <a:pt x="235" y="242"/>
                    <a:pt x="236" y="240"/>
                  </a:cubicBezTo>
                  <a:cubicBezTo>
                    <a:pt x="237" y="237"/>
                    <a:pt x="239" y="234"/>
                    <a:pt x="242" y="231"/>
                  </a:cubicBezTo>
                  <a:cubicBezTo>
                    <a:pt x="251" y="240"/>
                    <a:pt x="259" y="250"/>
                    <a:pt x="268" y="260"/>
                  </a:cubicBezTo>
                  <a:cubicBezTo>
                    <a:pt x="261" y="263"/>
                    <a:pt x="256" y="265"/>
                    <a:pt x="251" y="265"/>
                  </a:cubicBezTo>
                  <a:moveTo>
                    <a:pt x="348" y="254"/>
                  </a:moveTo>
                  <a:cubicBezTo>
                    <a:pt x="342" y="249"/>
                    <a:pt x="336" y="246"/>
                    <a:pt x="331" y="244"/>
                  </a:cubicBezTo>
                  <a:cubicBezTo>
                    <a:pt x="325" y="243"/>
                    <a:pt x="319" y="242"/>
                    <a:pt x="313" y="242"/>
                  </a:cubicBezTo>
                  <a:cubicBezTo>
                    <a:pt x="308" y="243"/>
                    <a:pt x="302" y="244"/>
                    <a:pt x="296" y="246"/>
                  </a:cubicBezTo>
                  <a:cubicBezTo>
                    <a:pt x="290" y="249"/>
                    <a:pt x="284" y="251"/>
                    <a:pt x="279" y="254"/>
                  </a:cubicBezTo>
                  <a:cubicBezTo>
                    <a:pt x="269" y="243"/>
                    <a:pt x="260" y="233"/>
                    <a:pt x="251" y="223"/>
                  </a:cubicBezTo>
                  <a:cubicBezTo>
                    <a:pt x="255" y="219"/>
                    <a:pt x="259" y="217"/>
                    <a:pt x="263" y="217"/>
                  </a:cubicBezTo>
                  <a:cubicBezTo>
                    <a:pt x="267" y="217"/>
                    <a:pt x="271" y="217"/>
                    <a:pt x="274" y="218"/>
                  </a:cubicBezTo>
                  <a:cubicBezTo>
                    <a:pt x="278" y="219"/>
                    <a:pt x="281" y="220"/>
                    <a:pt x="284" y="220"/>
                  </a:cubicBezTo>
                  <a:cubicBezTo>
                    <a:pt x="287" y="221"/>
                    <a:pt x="290" y="220"/>
                    <a:pt x="292" y="218"/>
                  </a:cubicBezTo>
                  <a:cubicBezTo>
                    <a:pt x="295" y="216"/>
                    <a:pt x="296" y="213"/>
                    <a:pt x="296" y="210"/>
                  </a:cubicBezTo>
                  <a:cubicBezTo>
                    <a:pt x="297" y="207"/>
                    <a:pt x="295" y="203"/>
                    <a:pt x="293" y="200"/>
                  </a:cubicBezTo>
                  <a:cubicBezTo>
                    <a:pt x="289" y="196"/>
                    <a:pt x="284" y="193"/>
                    <a:pt x="279" y="192"/>
                  </a:cubicBezTo>
                  <a:cubicBezTo>
                    <a:pt x="274" y="192"/>
                    <a:pt x="269" y="192"/>
                    <a:pt x="263" y="193"/>
                  </a:cubicBezTo>
                  <a:cubicBezTo>
                    <a:pt x="258" y="194"/>
                    <a:pt x="252" y="196"/>
                    <a:pt x="247" y="199"/>
                  </a:cubicBezTo>
                  <a:cubicBezTo>
                    <a:pt x="243" y="202"/>
                    <a:pt x="239" y="205"/>
                    <a:pt x="236" y="208"/>
                  </a:cubicBezTo>
                  <a:cubicBezTo>
                    <a:pt x="235" y="207"/>
                    <a:pt x="233" y="206"/>
                    <a:pt x="232" y="205"/>
                  </a:cubicBezTo>
                  <a:cubicBezTo>
                    <a:pt x="231" y="203"/>
                    <a:pt x="229" y="203"/>
                    <a:pt x="228" y="203"/>
                  </a:cubicBezTo>
                  <a:cubicBezTo>
                    <a:pt x="226" y="203"/>
                    <a:pt x="224" y="204"/>
                    <a:pt x="223" y="205"/>
                  </a:cubicBezTo>
                  <a:cubicBezTo>
                    <a:pt x="222" y="207"/>
                    <a:pt x="221" y="208"/>
                    <a:pt x="221" y="210"/>
                  </a:cubicBezTo>
                  <a:cubicBezTo>
                    <a:pt x="221" y="212"/>
                    <a:pt x="222" y="213"/>
                    <a:pt x="223" y="214"/>
                  </a:cubicBezTo>
                  <a:cubicBezTo>
                    <a:pt x="225" y="215"/>
                    <a:pt x="226" y="216"/>
                    <a:pt x="227" y="217"/>
                  </a:cubicBezTo>
                  <a:cubicBezTo>
                    <a:pt x="222" y="223"/>
                    <a:pt x="219" y="229"/>
                    <a:pt x="216" y="235"/>
                  </a:cubicBezTo>
                  <a:cubicBezTo>
                    <a:pt x="213" y="241"/>
                    <a:pt x="211" y="247"/>
                    <a:pt x="211" y="253"/>
                  </a:cubicBezTo>
                  <a:cubicBezTo>
                    <a:pt x="210" y="259"/>
                    <a:pt x="211" y="265"/>
                    <a:pt x="212" y="270"/>
                  </a:cubicBezTo>
                  <a:cubicBezTo>
                    <a:pt x="214" y="275"/>
                    <a:pt x="218" y="280"/>
                    <a:pt x="223" y="284"/>
                  </a:cubicBezTo>
                  <a:cubicBezTo>
                    <a:pt x="231" y="290"/>
                    <a:pt x="240" y="293"/>
                    <a:pt x="252" y="293"/>
                  </a:cubicBezTo>
                  <a:cubicBezTo>
                    <a:pt x="263" y="292"/>
                    <a:pt x="275" y="289"/>
                    <a:pt x="288" y="282"/>
                  </a:cubicBezTo>
                  <a:cubicBezTo>
                    <a:pt x="298" y="294"/>
                    <a:pt x="308" y="305"/>
                    <a:pt x="318" y="316"/>
                  </a:cubicBezTo>
                  <a:cubicBezTo>
                    <a:pt x="314" y="320"/>
                    <a:pt x="310" y="322"/>
                    <a:pt x="307" y="323"/>
                  </a:cubicBezTo>
                  <a:cubicBezTo>
                    <a:pt x="303" y="323"/>
                    <a:pt x="300" y="323"/>
                    <a:pt x="298" y="322"/>
                  </a:cubicBezTo>
                  <a:cubicBezTo>
                    <a:pt x="295" y="322"/>
                    <a:pt x="293" y="320"/>
                    <a:pt x="290" y="319"/>
                  </a:cubicBezTo>
                  <a:cubicBezTo>
                    <a:pt x="288" y="317"/>
                    <a:pt x="286" y="316"/>
                    <a:pt x="283" y="315"/>
                  </a:cubicBezTo>
                  <a:cubicBezTo>
                    <a:pt x="281" y="314"/>
                    <a:pt x="279" y="313"/>
                    <a:pt x="276" y="313"/>
                  </a:cubicBezTo>
                  <a:cubicBezTo>
                    <a:pt x="274" y="313"/>
                    <a:pt x="272" y="314"/>
                    <a:pt x="269" y="316"/>
                  </a:cubicBezTo>
                  <a:cubicBezTo>
                    <a:pt x="266" y="319"/>
                    <a:pt x="265" y="322"/>
                    <a:pt x="265" y="325"/>
                  </a:cubicBezTo>
                  <a:cubicBezTo>
                    <a:pt x="265" y="328"/>
                    <a:pt x="266" y="332"/>
                    <a:pt x="269" y="335"/>
                  </a:cubicBezTo>
                  <a:cubicBezTo>
                    <a:pt x="272" y="338"/>
                    <a:pt x="276" y="341"/>
                    <a:pt x="280" y="343"/>
                  </a:cubicBezTo>
                  <a:cubicBezTo>
                    <a:pt x="285" y="345"/>
                    <a:pt x="290" y="347"/>
                    <a:pt x="296" y="347"/>
                  </a:cubicBezTo>
                  <a:cubicBezTo>
                    <a:pt x="302" y="347"/>
                    <a:pt x="308" y="347"/>
                    <a:pt x="314" y="344"/>
                  </a:cubicBezTo>
                  <a:cubicBezTo>
                    <a:pt x="321" y="342"/>
                    <a:pt x="327" y="338"/>
                    <a:pt x="333" y="331"/>
                  </a:cubicBezTo>
                  <a:cubicBezTo>
                    <a:pt x="336" y="334"/>
                    <a:pt x="339" y="337"/>
                    <a:pt x="342" y="340"/>
                  </a:cubicBezTo>
                  <a:cubicBezTo>
                    <a:pt x="344" y="341"/>
                    <a:pt x="345" y="342"/>
                    <a:pt x="347" y="341"/>
                  </a:cubicBezTo>
                  <a:cubicBezTo>
                    <a:pt x="349" y="341"/>
                    <a:pt x="350" y="340"/>
                    <a:pt x="352" y="339"/>
                  </a:cubicBezTo>
                  <a:cubicBezTo>
                    <a:pt x="353" y="337"/>
                    <a:pt x="354" y="336"/>
                    <a:pt x="353" y="334"/>
                  </a:cubicBezTo>
                  <a:cubicBezTo>
                    <a:pt x="353" y="332"/>
                    <a:pt x="352" y="331"/>
                    <a:pt x="351" y="330"/>
                  </a:cubicBezTo>
                  <a:cubicBezTo>
                    <a:pt x="348" y="327"/>
                    <a:pt x="345" y="325"/>
                    <a:pt x="342" y="322"/>
                  </a:cubicBezTo>
                  <a:cubicBezTo>
                    <a:pt x="347" y="316"/>
                    <a:pt x="351" y="309"/>
                    <a:pt x="354" y="302"/>
                  </a:cubicBezTo>
                  <a:cubicBezTo>
                    <a:pt x="358" y="296"/>
                    <a:pt x="359" y="289"/>
                    <a:pt x="360" y="283"/>
                  </a:cubicBezTo>
                  <a:cubicBezTo>
                    <a:pt x="361" y="277"/>
                    <a:pt x="360" y="272"/>
                    <a:pt x="358" y="267"/>
                  </a:cubicBezTo>
                  <a:cubicBezTo>
                    <a:pt x="356" y="262"/>
                    <a:pt x="353" y="258"/>
                    <a:pt x="348" y="25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56" name="path"/>
            <p:cNvSpPr/>
            <p:nvPr/>
          </p:nvSpPr>
          <p:spPr>
            <a:xfrm>
              <a:off x="254203" y="108661"/>
              <a:ext cx="110604" cy="244118"/>
            </a:xfrm>
            <a:custGeom>
              <a:avLst/>
              <a:gdLst/>
              <a:ahLst/>
              <a:cxnLst/>
              <a:rect l="0" t="0" r="0" b="0"/>
              <a:pathLst>
                <a:path w="174" h="384">
                  <a:moveTo>
                    <a:pt x="70" y="297"/>
                  </a:moveTo>
                  <a:lnTo>
                    <a:pt x="70" y="297"/>
                  </a:lnTo>
                  <a:cubicBezTo>
                    <a:pt x="60" y="305"/>
                    <a:pt x="49" y="314"/>
                    <a:pt x="39" y="324"/>
                  </a:cubicBezTo>
                  <a:cubicBezTo>
                    <a:pt x="30" y="333"/>
                    <a:pt x="21" y="343"/>
                    <a:pt x="14" y="353"/>
                  </a:cubicBezTo>
                  <a:lnTo>
                    <a:pt x="2" y="370"/>
                  </a:lnTo>
                  <a:lnTo>
                    <a:pt x="2" y="370"/>
                  </a:lnTo>
                  <a:cubicBezTo>
                    <a:pt x="0" y="373"/>
                    <a:pt x="0" y="378"/>
                    <a:pt x="3" y="381"/>
                  </a:cubicBezTo>
                  <a:cubicBezTo>
                    <a:pt x="6" y="384"/>
                    <a:pt x="12" y="384"/>
                    <a:pt x="15" y="381"/>
                  </a:cubicBezTo>
                  <a:cubicBezTo>
                    <a:pt x="16" y="380"/>
                    <a:pt x="16" y="379"/>
                    <a:pt x="16" y="379"/>
                  </a:cubicBezTo>
                  <a:lnTo>
                    <a:pt x="28" y="364"/>
                  </a:lnTo>
                  <a:cubicBezTo>
                    <a:pt x="35" y="354"/>
                    <a:pt x="43" y="345"/>
                    <a:pt x="51" y="336"/>
                  </a:cubicBezTo>
                  <a:cubicBezTo>
                    <a:pt x="61" y="326"/>
                    <a:pt x="70" y="319"/>
                    <a:pt x="81" y="311"/>
                  </a:cubicBezTo>
                  <a:lnTo>
                    <a:pt x="81" y="311"/>
                  </a:lnTo>
                  <a:cubicBezTo>
                    <a:pt x="82" y="310"/>
                    <a:pt x="82" y="310"/>
                    <a:pt x="82" y="310"/>
                  </a:cubicBezTo>
                  <a:cubicBezTo>
                    <a:pt x="86" y="306"/>
                    <a:pt x="86" y="301"/>
                    <a:pt x="82" y="297"/>
                  </a:cubicBezTo>
                  <a:cubicBezTo>
                    <a:pt x="79" y="294"/>
                    <a:pt x="74" y="294"/>
                    <a:pt x="70" y="297"/>
                  </a:cubicBezTo>
                </a:path>
                <a:path w="174" h="384">
                  <a:moveTo>
                    <a:pt x="121" y="48"/>
                  </a:moveTo>
                  <a:cubicBezTo>
                    <a:pt x="112" y="57"/>
                    <a:pt x="102" y="65"/>
                    <a:pt x="92" y="73"/>
                  </a:cubicBezTo>
                  <a:cubicBezTo>
                    <a:pt x="91" y="73"/>
                    <a:pt x="91" y="74"/>
                    <a:pt x="90" y="74"/>
                  </a:cubicBezTo>
                  <a:cubicBezTo>
                    <a:pt x="87" y="78"/>
                    <a:pt x="87" y="83"/>
                    <a:pt x="90" y="87"/>
                  </a:cubicBezTo>
                  <a:cubicBezTo>
                    <a:pt x="93" y="90"/>
                    <a:pt x="99" y="90"/>
                    <a:pt x="102" y="87"/>
                  </a:cubicBezTo>
                  <a:lnTo>
                    <a:pt x="102" y="87"/>
                  </a:lnTo>
                  <a:cubicBezTo>
                    <a:pt x="113" y="79"/>
                    <a:pt x="124" y="70"/>
                    <a:pt x="134" y="60"/>
                  </a:cubicBezTo>
                  <a:cubicBezTo>
                    <a:pt x="143" y="51"/>
                    <a:pt x="151" y="41"/>
                    <a:pt x="159" y="31"/>
                  </a:cubicBezTo>
                  <a:lnTo>
                    <a:pt x="171" y="15"/>
                  </a:lnTo>
                  <a:lnTo>
                    <a:pt x="171" y="15"/>
                  </a:lnTo>
                  <a:cubicBezTo>
                    <a:pt x="174" y="11"/>
                    <a:pt x="174" y="6"/>
                    <a:pt x="170" y="3"/>
                  </a:cubicBezTo>
                  <a:cubicBezTo>
                    <a:pt x="167" y="0"/>
                    <a:pt x="161" y="0"/>
                    <a:pt x="158" y="3"/>
                  </a:cubicBezTo>
                  <a:cubicBezTo>
                    <a:pt x="157" y="4"/>
                    <a:pt x="157" y="4"/>
                    <a:pt x="156" y="5"/>
                  </a:cubicBezTo>
                  <a:lnTo>
                    <a:pt x="145" y="21"/>
                  </a:lnTo>
                  <a:cubicBezTo>
                    <a:pt x="138" y="30"/>
                    <a:pt x="130" y="39"/>
                    <a:pt x="121" y="48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group 106"/>
          <p:cNvGrpSpPr/>
          <p:nvPr/>
        </p:nvGrpSpPr>
        <p:grpSpPr>
          <a:xfrm rot="21600000">
            <a:off x="822960" y="5388863"/>
            <a:ext cx="635508" cy="461772"/>
            <a:chOff x="0" y="0"/>
            <a:chExt cx="635508" cy="461772"/>
          </a:xfrm>
        </p:grpSpPr>
        <p:sp>
          <p:nvSpPr>
            <p:cNvPr id="1058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60" name="path"/>
            <p:cNvSpPr/>
            <p:nvPr/>
          </p:nvSpPr>
          <p:spPr>
            <a:xfrm>
              <a:off x="74167" y="40652"/>
              <a:ext cx="399199" cy="399529"/>
            </a:xfrm>
            <a:custGeom>
              <a:avLst/>
              <a:gdLst/>
              <a:ahLst/>
              <a:cxnLst/>
              <a:rect l="0" t="0" r="0" b="0"/>
              <a:pathLst>
                <a:path w="628" h="629">
                  <a:moveTo>
                    <a:pt x="224" y="539"/>
                  </a:moveTo>
                  <a:cubicBezTo>
                    <a:pt x="99" y="490"/>
                    <a:pt x="39" y="348"/>
                    <a:pt x="89" y="224"/>
                  </a:cubicBezTo>
                  <a:cubicBezTo>
                    <a:pt x="138" y="100"/>
                    <a:pt x="280" y="39"/>
                    <a:pt x="404" y="89"/>
                  </a:cubicBezTo>
                  <a:cubicBezTo>
                    <a:pt x="528" y="138"/>
                    <a:pt x="589" y="280"/>
                    <a:pt x="539" y="404"/>
                  </a:cubicBezTo>
                  <a:cubicBezTo>
                    <a:pt x="489" y="529"/>
                    <a:pt x="348" y="589"/>
                    <a:pt x="224" y="539"/>
                  </a:cubicBezTo>
                  <a:moveTo>
                    <a:pt x="417" y="56"/>
                  </a:moveTo>
                  <a:cubicBezTo>
                    <a:pt x="275" y="0"/>
                    <a:pt x="113" y="69"/>
                    <a:pt x="56" y="211"/>
                  </a:cubicBezTo>
                  <a:cubicBezTo>
                    <a:pt x="0" y="353"/>
                    <a:pt x="69" y="515"/>
                    <a:pt x="211" y="572"/>
                  </a:cubicBezTo>
                  <a:cubicBezTo>
                    <a:pt x="353" y="629"/>
                    <a:pt x="514" y="560"/>
                    <a:pt x="571" y="417"/>
                  </a:cubicBezTo>
                  <a:cubicBezTo>
                    <a:pt x="628" y="275"/>
                    <a:pt x="559" y="113"/>
                    <a:pt x="417" y="56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62" name="path"/>
            <p:cNvSpPr/>
            <p:nvPr/>
          </p:nvSpPr>
          <p:spPr>
            <a:xfrm>
              <a:off x="248856" y="215214"/>
              <a:ext cx="49809" cy="49783"/>
            </a:xfrm>
            <a:custGeom>
              <a:avLst/>
              <a:gdLst/>
              <a:ahLst/>
              <a:cxnLst/>
              <a:rect l="0" t="0" r="0" b="0"/>
              <a:pathLst>
                <a:path w="78" h="78">
                  <a:moveTo>
                    <a:pt x="32" y="55"/>
                  </a:moveTo>
                  <a:cubicBezTo>
                    <a:pt x="23" y="51"/>
                    <a:pt x="19" y="41"/>
                    <a:pt x="23" y="32"/>
                  </a:cubicBezTo>
                  <a:cubicBezTo>
                    <a:pt x="26" y="23"/>
                    <a:pt x="36" y="19"/>
                    <a:pt x="45" y="23"/>
                  </a:cubicBezTo>
                  <a:cubicBezTo>
                    <a:pt x="54" y="26"/>
                    <a:pt x="58" y="36"/>
                    <a:pt x="55" y="45"/>
                  </a:cubicBezTo>
                  <a:cubicBezTo>
                    <a:pt x="51" y="54"/>
                    <a:pt x="41" y="58"/>
                    <a:pt x="32" y="55"/>
                  </a:cubicBezTo>
                  <a:moveTo>
                    <a:pt x="52" y="7"/>
                  </a:moveTo>
                  <a:cubicBezTo>
                    <a:pt x="34" y="0"/>
                    <a:pt x="14" y="8"/>
                    <a:pt x="7" y="26"/>
                  </a:cubicBezTo>
                  <a:cubicBezTo>
                    <a:pt x="0" y="44"/>
                    <a:pt x="8" y="64"/>
                    <a:pt x="26" y="71"/>
                  </a:cubicBezTo>
                  <a:cubicBezTo>
                    <a:pt x="44" y="78"/>
                    <a:pt x="64" y="69"/>
                    <a:pt x="71" y="52"/>
                  </a:cubicBezTo>
                  <a:cubicBezTo>
                    <a:pt x="78" y="34"/>
                    <a:pt x="69" y="14"/>
                    <a:pt x="52" y="7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64" name="path"/>
            <p:cNvSpPr/>
            <p:nvPr/>
          </p:nvSpPr>
          <p:spPr>
            <a:xfrm>
              <a:off x="198399" y="165405"/>
              <a:ext cx="150113" cy="149999"/>
            </a:xfrm>
            <a:custGeom>
              <a:avLst/>
              <a:gdLst/>
              <a:ahLst/>
              <a:cxnLst/>
              <a:rect l="0" t="0" r="0" b="0"/>
              <a:pathLst>
                <a:path w="236" h="236">
                  <a:moveTo>
                    <a:pt x="92" y="182"/>
                  </a:moveTo>
                  <a:cubicBezTo>
                    <a:pt x="56" y="168"/>
                    <a:pt x="39" y="127"/>
                    <a:pt x="53" y="92"/>
                  </a:cubicBezTo>
                  <a:cubicBezTo>
                    <a:pt x="67" y="56"/>
                    <a:pt x="108" y="39"/>
                    <a:pt x="144" y="53"/>
                  </a:cubicBezTo>
                  <a:cubicBezTo>
                    <a:pt x="179" y="67"/>
                    <a:pt x="196" y="108"/>
                    <a:pt x="182" y="143"/>
                  </a:cubicBezTo>
                  <a:cubicBezTo>
                    <a:pt x="168" y="179"/>
                    <a:pt x="127" y="196"/>
                    <a:pt x="92" y="182"/>
                  </a:cubicBezTo>
                  <a:moveTo>
                    <a:pt x="156" y="21"/>
                  </a:moveTo>
                  <a:cubicBezTo>
                    <a:pt x="103" y="0"/>
                    <a:pt x="42" y="25"/>
                    <a:pt x="21" y="79"/>
                  </a:cubicBezTo>
                  <a:cubicBezTo>
                    <a:pt x="0" y="132"/>
                    <a:pt x="25" y="193"/>
                    <a:pt x="79" y="214"/>
                  </a:cubicBezTo>
                  <a:cubicBezTo>
                    <a:pt x="132" y="236"/>
                    <a:pt x="193" y="210"/>
                    <a:pt x="215" y="156"/>
                  </a:cubicBezTo>
                  <a:cubicBezTo>
                    <a:pt x="236" y="103"/>
                    <a:pt x="210" y="42"/>
                    <a:pt x="156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66" name="path"/>
            <p:cNvSpPr/>
            <p:nvPr/>
          </p:nvSpPr>
          <p:spPr>
            <a:xfrm>
              <a:off x="151714" y="118745"/>
              <a:ext cx="245313" cy="246938"/>
            </a:xfrm>
            <a:custGeom>
              <a:avLst/>
              <a:gdLst/>
              <a:ahLst/>
              <a:cxnLst/>
              <a:rect l="0" t="0" r="0" b="0"/>
              <a:pathLst>
                <a:path w="386" h="388">
                  <a:moveTo>
                    <a:pt x="312" y="237"/>
                  </a:moveTo>
                  <a:cubicBezTo>
                    <a:pt x="314" y="233"/>
                    <a:pt x="312" y="228"/>
                    <a:pt x="307" y="226"/>
                  </a:cubicBezTo>
                  <a:cubicBezTo>
                    <a:pt x="303" y="224"/>
                    <a:pt x="298" y="226"/>
                    <a:pt x="296" y="231"/>
                  </a:cubicBezTo>
                  <a:lnTo>
                    <a:pt x="296" y="231"/>
                  </a:lnTo>
                  <a:cubicBezTo>
                    <a:pt x="284" y="262"/>
                    <a:pt x="260" y="285"/>
                    <a:pt x="232" y="298"/>
                  </a:cubicBezTo>
                  <a:cubicBezTo>
                    <a:pt x="227" y="299"/>
                    <a:pt x="225" y="305"/>
                    <a:pt x="227" y="309"/>
                  </a:cubicBezTo>
                  <a:cubicBezTo>
                    <a:pt x="229" y="313"/>
                    <a:pt x="234" y="315"/>
                    <a:pt x="238" y="314"/>
                  </a:cubicBezTo>
                  <a:cubicBezTo>
                    <a:pt x="238" y="313"/>
                    <a:pt x="239" y="313"/>
                    <a:pt x="239" y="313"/>
                  </a:cubicBezTo>
                  <a:cubicBezTo>
                    <a:pt x="271" y="299"/>
                    <a:pt x="298" y="273"/>
                    <a:pt x="312" y="237"/>
                  </a:cubicBezTo>
                  <a:cubicBezTo>
                    <a:pt x="312" y="237"/>
                    <a:pt x="312" y="237"/>
                    <a:pt x="312" y="237"/>
                  </a:cubicBezTo>
                </a:path>
                <a:path w="386" h="388">
                  <a:moveTo>
                    <a:pt x="379" y="261"/>
                  </a:moveTo>
                  <a:cubicBezTo>
                    <a:pt x="375" y="259"/>
                    <a:pt x="370" y="261"/>
                    <a:pt x="368" y="266"/>
                  </a:cubicBezTo>
                  <a:cubicBezTo>
                    <a:pt x="348" y="315"/>
                    <a:pt x="311" y="351"/>
                    <a:pt x="266" y="370"/>
                  </a:cubicBezTo>
                  <a:cubicBezTo>
                    <a:pt x="261" y="372"/>
                    <a:pt x="259" y="377"/>
                    <a:pt x="261" y="382"/>
                  </a:cubicBezTo>
                  <a:cubicBezTo>
                    <a:pt x="263" y="386"/>
                    <a:pt x="268" y="388"/>
                    <a:pt x="273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322" y="365"/>
                    <a:pt x="363" y="325"/>
                    <a:pt x="384" y="272"/>
                  </a:cubicBezTo>
                  <a:cubicBezTo>
                    <a:pt x="386" y="268"/>
                    <a:pt x="384" y="263"/>
                    <a:pt x="379" y="261"/>
                  </a:cubicBezTo>
                </a:path>
                <a:path w="386" h="388">
                  <a:moveTo>
                    <a:pt x="343" y="244"/>
                  </a:moveTo>
                  <a:cubicBezTo>
                    <a:pt x="339" y="242"/>
                    <a:pt x="334" y="244"/>
                    <a:pt x="332" y="249"/>
                  </a:cubicBezTo>
                  <a:cubicBezTo>
                    <a:pt x="316" y="288"/>
                    <a:pt x="285" y="318"/>
                    <a:pt x="249" y="334"/>
                  </a:cubicBezTo>
                  <a:lnTo>
                    <a:pt x="249" y="334"/>
                  </a:lnTo>
                  <a:cubicBezTo>
                    <a:pt x="244" y="336"/>
                    <a:pt x="242" y="341"/>
                    <a:pt x="244" y="345"/>
                  </a:cubicBezTo>
                  <a:cubicBezTo>
                    <a:pt x="246" y="349"/>
                    <a:pt x="251" y="351"/>
                    <a:pt x="255" y="350"/>
                  </a:cubicBezTo>
                  <a:cubicBezTo>
                    <a:pt x="256" y="349"/>
                    <a:pt x="256" y="349"/>
                    <a:pt x="256" y="349"/>
                  </a:cubicBezTo>
                  <a:cubicBezTo>
                    <a:pt x="296" y="332"/>
                    <a:pt x="330" y="299"/>
                    <a:pt x="348" y="255"/>
                  </a:cubicBezTo>
                  <a:cubicBezTo>
                    <a:pt x="350" y="251"/>
                    <a:pt x="348" y="246"/>
                    <a:pt x="343" y="244"/>
                  </a:cubicBezTo>
                </a:path>
                <a:path w="386" h="388">
                  <a:moveTo>
                    <a:pt x="156" y="75"/>
                  </a:moveTo>
                  <a:cubicBezTo>
                    <a:pt x="155" y="71"/>
                    <a:pt x="149" y="69"/>
                    <a:pt x="145" y="71"/>
                  </a:cubicBezTo>
                  <a:cubicBezTo>
                    <a:pt x="145" y="71"/>
                    <a:pt x="145" y="71"/>
                    <a:pt x="145" y="71"/>
                  </a:cubicBezTo>
                  <a:cubicBezTo>
                    <a:pt x="112" y="85"/>
                    <a:pt x="85" y="111"/>
                    <a:pt x="70" y="146"/>
                  </a:cubicBezTo>
                  <a:lnTo>
                    <a:pt x="70" y="146"/>
                  </a:lnTo>
                  <a:cubicBezTo>
                    <a:pt x="69" y="151"/>
                    <a:pt x="71" y="156"/>
                    <a:pt x="75" y="157"/>
                  </a:cubicBezTo>
                  <a:cubicBezTo>
                    <a:pt x="80" y="159"/>
                    <a:pt x="85" y="157"/>
                    <a:pt x="87" y="153"/>
                  </a:cubicBezTo>
                  <a:lnTo>
                    <a:pt x="87" y="153"/>
                  </a:lnTo>
                  <a:cubicBezTo>
                    <a:pt x="99" y="122"/>
                    <a:pt x="123" y="99"/>
                    <a:pt x="152" y="86"/>
                  </a:cubicBezTo>
                  <a:cubicBezTo>
                    <a:pt x="156" y="84"/>
                    <a:pt x="158" y="79"/>
                    <a:pt x="156" y="75"/>
                  </a:cubicBezTo>
                </a:path>
                <a:path w="386" h="388">
                  <a:moveTo>
                    <a:pt x="124" y="6"/>
                  </a:moveTo>
                  <a:cubicBezTo>
                    <a:pt x="122" y="2"/>
                    <a:pt x="117" y="0"/>
                    <a:pt x="113" y="1"/>
                  </a:cubicBezTo>
                  <a:cubicBezTo>
                    <a:pt x="113" y="1"/>
                    <a:pt x="112" y="2"/>
                    <a:pt x="112" y="2"/>
                  </a:cubicBezTo>
                  <a:cubicBezTo>
                    <a:pt x="63" y="23"/>
                    <a:pt x="23" y="62"/>
                    <a:pt x="1" y="115"/>
                  </a:cubicBezTo>
                  <a:cubicBezTo>
                    <a:pt x="0" y="119"/>
                    <a:pt x="2" y="124"/>
                    <a:pt x="6" y="126"/>
                  </a:cubicBezTo>
                  <a:cubicBezTo>
                    <a:pt x="11" y="128"/>
                    <a:pt x="16" y="126"/>
                    <a:pt x="17" y="121"/>
                  </a:cubicBezTo>
                  <a:cubicBezTo>
                    <a:pt x="37" y="73"/>
                    <a:pt x="75" y="36"/>
                    <a:pt x="120" y="17"/>
                  </a:cubicBezTo>
                  <a:cubicBezTo>
                    <a:pt x="124" y="15"/>
                    <a:pt x="126" y="10"/>
                    <a:pt x="124" y="6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68" name="path"/>
            <p:cNvSpPr/>
            <p:nvPr/>
          </p:nvSpPr>
          <p:spPr>
            <a:xfrm>
              <a:off x="173989" y="140386"/>
              <a:ext cx="68326" cy="70065"/>
            </a:xfrm>
            <a:custGeom>
              <a:avLst/>
              <a:gdLst/>
              <a:ahLst/>
              <a:cxnLst/>
              <a:rect l="0" t="0" r="0" b="0"/>
              <a:pathLst>
                <a:path w="107" h="110">
                  <a:moveTo>
                    <a:pt x="101" y="17"/>
                  </a:moveTo>
                  <a:cubicBezTo>
                    <a:pt x="105" y="16"/>
                    <a:pt x="107" y="10"/>
                    <a:pt x="105" y="6"/>
                  </a:cubicBezTo>
                  <a:cubicBezTo>
                    <a:pt x="103" y="2"/>
                    <a:pt x="98" y="0"/>
                    <a:pt x="94" y="1"/>
                  </a:cubicBezTo>
                  <a:cubicBezTo>
                    <a:pt x="94" y="1"/>
                    <a:pt x="94" y="2"/>
                    <a:pt x="93" y="2"/>
                  </a:cubicBezTo>
                  <a:cubicBezTo>
                    <a:pt x="53" y="19"/>
                    <a:pt x="19" y="52"/>
                    <a:pt x="1" y="97"/>
                  </a:cubicBezTo>
                  <a:cubicBezTo>
                    <a:pt x="0" y="101"/>
                    <a:pt x="2" y="106"/>
                    <a:pt x="6" y="108"/>
                  </a:cubicBezTo>
                  <a:cubicBezTo>
                    <a:pt x="11" y="110"/>
                    <a:pt x="16" y="108"/>
                    <a:pt x="17" y="103"/>
                  </a:cubicBezTo>
                  <a:cubicBezTo>
                    <a:pt x="33" y="63"/>
                    <a:pt x="64" y="33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0"/>
          <p:cNvSpPr/>
          <p:nvPr/>
        </p:nvSpPr>
        <p:spPr>
          <a:xfrm>
            <a:off x="1081930" y="400792"/>
            <a:ext cx="10704830" cy="13709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82"/>
              </a:lnSpc>
              <a:tabLst/>
            </a:pPr>
            <a:endParaRPr lang="Arial" altLang="Arial" sz="100" dirty="0"/>
          </a:p>
          <a:p>
            <a:pPr marL="1995170" algn="l" rtl="0" eaLnBrk="0">
              <a:lnSpc>
                <a:spcPct val="91000"/>
              </a:lnSpc>
              <a:tabLst>
                <a:tab pos="2871470" algn="l"/>
                <a:tab pos="8060690" algn="l"/>
              </a:tabLst>
            </a:pPr>
            <a:r>
              <a:rPr sz="32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产品体系</a:t>
            </a:r>
            <a:r>
              <a:rPr sz="32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32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3200" dirty="0"/>
          </a:p>
          <a:p>
            <a:pPr marL="4680584" algn="l" rtl="0" eaLnBrk="0">
              <a:lnSpc>
                <a:spcPts val="1097"/>
              </a:lnSpc>
              <a:spcBef>
                <a:spcPts val="570"/>
              </a:spcBef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 Series</a:t>
            </a:r>
            <a:endParaRPr lang="Arial" altLang="Arial" sz="800" dirty="0"/>
          </a:p>
          <a:p>
            <a:pPr algn="r" rtl="0" eaLnBrk="0">
              <a:lnSpc>
                <a:spcPct val="89000"/>
              </a:lnSpc>
              <a:spcBef>
                <a:spcPts val="1338"/>
              </a:spcBef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以高性能关系数据库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作为基础底座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，总结用户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痛点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突出特色和优势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，适时引入</a:t>
            </a:r>
            <a:r>
              <a:rPr sz="1500" kern="0" spc="6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人工智能技术和隐私计算技术，</a:t>
            </a:r>
            <a:endParaRPr lang="Microsoft YaHei" altLang="Microsoft YaHei" sz="1500" dirty="0"/>
          </a:p>
          <a:p>
            <a:pPr marL="12700" algn="l" rtl="0" eaLnBrk="0">
              <a:lnSpc>
                <a:spcPts val="2491"/>
              </a:lnSpc>
              <a:tabLst/>
            </a:pPr>
            <a:r>
              <a:rPr sz="1500" kern="0" spc="9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形成多样多特色的产品体系。</a:t>
            </a:r>
            <a:r>
              <a:rPr sz="1500" kern="0" spc="-33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天然同底的多个产品组装融</a:t>
            </a: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</a:t>
            </a:r>
            <a:r>
              <a:rPr sz="1500" kern="0" spc="-20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，形成</a:t>
            </a:r>
            <a:r>
              <a:rPr sz="1500" b="1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九有超融合数据库</a:t>
            </a: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9049728" y="1923757"/>
            <a:ext cx="3104806" cy="1699412"/>
            <a:chOff x="0" y="0"/>
            <a:chExt cx="3104806" cy="1699412"/>
          </a:xfrm>
        </p:grpSpPr>
        <p:sp>
          <p:nvSpPr>
            <p:cNvPr id="52" name="path"/>
            <p:cNvSpPr/>
            <p:nvPr/>
          </p:nvSpPr>
          <p:spPr>
            <a:xfrm>
              <a:off x="273266" y="558749"/>
              <a:ext cx="474573" cy="531901"/>
            </a:xfrm>
            <a:custGeom>
              <a:avLst/>
              <a:gdLst/>
              <a:ahLst/>
              <a:cxnLst/>
              <a:rect l="0" t="0" r="0" b="0"/>
              <a:pathLst>
                <a:path w="747" h="837">
                  <a:moveTo>
                    <a:pt x="374" y="0"/>
                  </a:moveTo>
                  <a:lnTo>
                    <a:pt x="0" y="674"/>
                  </a:lnTo>
                  <a:lnTo>
                    <a:pt x="374" y="837"/>
                  </a:lnTo>
                  <a:lnTo>
                    <a:pt x="747" y="674"/>
                  </a:lnTo>
                  <a:lnTo>
                    <a:pt x="374" y="0"/>
                  </a:lnTo>
                </a:path>
              </a:pathLst>
            </a:custGeom>
            <a:solidFill>
              <a:srgbClr val="00A97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" name="path"/>
            <p:cNvSpPr/>
            <p:nvPr/>
          </p:nvSpPr>
          <p:spPr>
            <a:xfrm>
              <a:off x="511161" y="558749"/>
              <a:ext cx="236677" cy="531901"/>
            </a:xfrm>
            <a:custGeom>
              <a:avLst/>
              <a:gdLst/>
              <a:ahLst/>
              <a:cxnLst/>
              <a:rect l="0" t="0" r="0" b="0"/>
              <a:pathLst>
                <a:path w="372" h="837">
                  <a:moveTo>
                    <a:pt x="0" y="0"/>
                  </a:moveTo>
                  <a:lnTo>
                    <a:pt x="0" y="837"/>
                  </a:lnTo>
                  <a:lnTo>
                    <a:pt x="372" y="674"/>
                  </a:lnTo>
                  <a:lnTo>
                    <a:pt x="0" y="0"/>
                  </a:lnTo>
                </a:path>
              </a:pathLst>
            </a:custGeom>
            <a:solidFill>
              <a:srgbClr val="007F5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6" name="path"/>
            <p:cNvSpPr/>
            <p:nvPr/>
          </p:nvSpPr>
          <p:spPr>
            <a:xfrm>
              <a:off x="511161" y="0"/>
              <a:ext cx="2593644" cy="1699412"/>
            </a:xfrm>
            <a:custGeom>
              <a:avLst/>
              <a:gdLst/>
              <a:ahLst/>
              <a:cxnLst/>
              <a:rect l="0" t="0" r="0" b="0"/>
              <a:pathLst>
                <a:path w="4084" h="2676">
                  <a:moveTo>
                    <a:pt x="0" y="1819"/>
                  </a:moveTo>
                  <a:lnTo>
                    <a:pt x="0" y="2676"/>
                  </a:lnTo>
                  <a:lnTo>
                    <a:pt x="4084" y="864"/>
                  </a:lnTo>
                  <a:lnTo>
                    <a:pt x="4084" y="0"/>
                  </a:lnTo>
                  <a:lnTo>
                    <a:pt x="0" y="1819"/>
                  </a:lnTo>
                </a:path>
              </a:pathLst>
            </a:custGeom>
            <a:solidFill>
              <a:srgbClr val="0078E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8" name="path"/>
            <p:cNvSpPr/>
            <p:nvPr/>
          </p:nvSpPr>
          <p:spPr>
            <a:xfrm>
              <a:off x="0" y="1034529"/>
              <a:ext cx="511161" cy="664883"/>
            </a:xfrm>
            <a:custGeom>
              <a:avLst/>
              <a:gdLst/>
              <a:ahLst/>
              <a:cxnLst/>
              <a:rect l="0" t="0" r="0" b="0"/>
              <a:pathLst>
                <a:path w="804" h="1047">
                  <a:moveTo>
                    <a:pt x="804" y="190"/>
                  </a:moveTo>
                  <a:lnTo>
                    <a:pt x="376" y="0"/>
                  </a:lnTo>
                  <a:lnTo>
                    <a:pt x="0" y="682"/>
                  </a:lnTo>
                  <a:lnTo>
                    <a:pt x="804" y="1047"/>
                  </a:lnTo>
                  <a:lnTo>
                    <a:pt x="804" y="190"/>
                  </a:lnTo>
                </a:path>
              </a:pathLst>
            </a:custGeom>
            <a:solidFill>
              <a:srgbClr val="359E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" name="path"/>
            <p:cNvSpPr/>
            <p:nvPr/>
          </p:nvSpPr>
          <p:spPr>
            <a:xfrm>
              <a:off x="117664" y="1245235"/>
              <a:ext cx="289077" cy="185800"/>
            </a:xfrm>
            <a:custGeom>
              <a:avLst/>
              <a:gdLst/>
              <a:ahLst/>
              <a:cxnLst/>
              <a:rect l="0" t="0" r="0" b="0"/>
              <a:pathLst>
                <a:path w="455" h="292">
                  <a:moveTo>
                    <a:pt x="303" y="113"/>
                  </a:moveTo>
                  <a:cubicBezTo>
                    <a:pt x="293" y="113"/>
                    <a:pt x="286" y="121"/>
                    <a:pt x="286" y="130"/>
                  </a:cubicBezTo>
                  <a:cubicBezTo>
                    <a:pt x="286" y="139"/>
                    <a:pt x="293" y="147"/>
                    <a:pt x="303" y="147"/>
                  </a:cubicBezTo>
                  <a:cubicBezTo>
                    <a:pt x="312" y="147"/>
                    <a:pt x="320" y="139"/>
                    <a:pt x="320" y="130"/>
                  </a:cubicBezTo>
                  <a:cubicBezTo>
                    <a:pt x="320" y="121"/>
                    <a:pt x="312" y="113"/>
                    <a:pt x="303" y="113"/>
                  </a:cubicBezTo>
                  <a:moveTo>
                    <a:pt x="232" y="113"/>
                  </a:moveTo>
                  <a:cubicBezTo>
                    <a:pt x="222" y="113"/>
                    <a:pt x="215" y="121"/>
                    <a:pt x="215" y="130"/>
                  </a:cubicBezTo>
                  <a:cubicBezTo>
                    <a:pt x="215" y="139"/>
                    <a:pt x="222" y="147"/>
                    <a:pt x="232" y="147"/>
                  </a:cubicBezTo>
                  <a:cubicBezTo>
                    <a:pt x="241" y="147"/>
                    <a:pt x="248" y="139"/>
                    <a:pt x="248" y="130"/>
                  </a:cubicBezTo>
                  <a:cubicBezTo>
                    <a:pt x="248" y="121"/>
                    <a:pt x="241" y="113"/>
                    <a:pt x="232" y="113"/>
                  </a:cubicBezTo>
                  <a:moveTo>
                    <a:pt x="160" y="113"/>
                  </a:moveTo>
                  <a:cubicBezTo>
                    <a:pt x="151" y="113"/>
                    <a:pt x="144" y="121"/>
                    <a:pt x="144" y="130"/>
                  </a:cubicBezTo>
                  <a:cubicBezTo>
                    <a:pt x="144" y="139"/>
                    <a:pt x="151" y="147"/>
                    <a:pt x="160" y="147"/>
                  </a:cubicBezTo>
                  <a:cubicBezTo>
                    <a:pt x="170" y="147"/>
                    <a:pt x="177" y="139"/>
                    <a:pt x="177" y="130"/>
                  </a:cubicBezTo>
                  <a:cubicBezTo>
                    <a:pt x="177" y="121"/>
                    <a:pt x="170" y="113"/>
                    <a:pt x="160" y="113"/>
                  </a:cubicBezTo>
                  <a:moveTo>
                    <a:pt x="234" y="1"/>
                  </a:moveTo>
                  <a:cubicBezTo>
                    <a:pt x="251" y="1"/>
                    <a:pt x="269" y="3"/>
                    <a:pt x="287" y="7"/>
                  </a:cubicBezTo>
                  <a:cubicBezTo>
                    <a:pt x="400" y="31"/>
                    <a:pt x="455" y="117"/>
                    <a:pt x="402" y="188"/>
                  </a:cubicBezTo>
                  <a:cubicBezTo>
                    <a:pt x="365" y="237"/>
                    <a:pt x="285" y="266"/>
                    <a:pt x="203" y="259"/>
                  </a:cubicBezTo>
                  <a:lnTo>
                    <a:pt x="147" y="292"/>
                  </a:lnTo>
                  <a:lnTo>
                    <a:pt x="132" y="243"/>
                  </a:lnTo>
                  <a:cubicBezTo>
                    <a:pt x="21" y="201"/>
                    <a:pt x="0" y="101"/>
                    <a:pt x="88" y="40"/>
                  </a:cubicBezTo>
                  <a:cubicBezTo>
                    <a:pt x="127" y="13"/>
                    <a:pt x="180" y="0"/>
                    <a:pt x="234" y="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textbox 62"/>
          <p:cNvSpPr/>
          <p:nvPr/>
        </p:nvSpPr>
        <p:spPr>
          <a:xfrm rot="20220000">
            <a:off x="9692358" y="2874203"/>
            <a:ext cx="1160144" cy="331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18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分布式关系</a:t>
            </a:r>
            <a:endParaRPr lang="SimHei" altLang="SimHei" sz="1800" dirty="0"/>
          </a:p>
        </p:txBody>
      </p:sp>
      <p:grpSp>
        <p:nvGrpSpPr>
          <p:cNvPr id="8" name="group 8"/>
          <p:cNvGrpSpPr/>
          <p:nvPr/>
        </p:nvGrpSpPr>
        <p:grpSpPr>
          <a:xfrm rot="21600000">
            <a:off x="8766695" y="2537129"/>
            <a:ext cx="3387838" cy="1698193"/>
            <a:chOff x="0" y="0"/>
            <a:chExt cx="3387838" cy="1698193"/>
          </a:xfrm>
        </p:grpSpPr>
        <p:sp>
          <p:nvSpPr>
            <p:cNvPr id="64" name="path"/>
            <p:cNvSpPr/>
            <p:nvPr/>
          </p:nvSpPr>
          <p:spPr>
            <a:xfrm>
              <a:off x="794194" y="0"/>
              <a:ext cx="2593644" cy="1698193"/>
            </a:xfrm>
            <a:custGeom>
              <a:avLst/>
              <a:gdLst/>
              <a:ahLst/>
              <a:cxnLst/>
              <a:rect l="0" t="0" r="0" b="0"/>
              <a:pathLst>
                <a:path w="4084" h="2674">
                  <a:moveTo>
                    <a:pt x="0" y="1819"/>
                  </a:moveTo>
                  <a:lnTo>
                    <a:pt x="0" y="2674"/>
                  </a:lnTo>
                  <a:lnTo>
                    <a:pt x="4084" y="864"/>
                  </a:lnTo>
                  <a:lnTo>
                    <a:pt x="4084" y="0"/>
                  </a:lnTo>
                  <a:lnTo>
                    <a:pt x="0" y="1819"/>
                  </a:lnTo>
                </a:path>
              </a:pathLst>
            </a:custGeom>
            <a:solidFill>
              <a:srgbClr val="009B8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" name="path"/>
            <p:cNvSpPr/>
            <p:nvPr/>
          </p:nvSpPr>
          <p:spPr>
            <a:xfrm>
              <a:off x="0" y="906437"/>
              <a:ext cx="794194" cy="791755"/>
            </a:xfrm>
            <a:custGeom>
              <a:avLst/>
              <a:gdLst/>
              <a:ahLst/>
              <a:cxnLst/>
              <a:rect l="0" t="0" r="0" b="0"/>
              <a:pathLst>
                <a:path w="1250" h="1246">
                  <a:moveTo>
                    <a:pt x="1250" y="1246"/>
                  </a:moveTo>
                  <a:lnTo>
                    <a:pt x="1250" y="391"/>
                  </a:lnTo>
                  <a:lnTo>
                    <a:pt x="372" y="0"/>
                  </a:lnTo>
                  <a:lnTo>
                    <a:pt x="0" y="674"/>
                  </a:lnTo>
                  <a:lnTo>
                    <a:pt x="1250" y="1246"/>
                  </a:lnTo>
                </a:path>
              </a:pathLst>
            </a:custGeom>
            <a:solidFill>
              <a:srgbClr val="D45A1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" name="path"/>
            <p:cNvSpPr/>
            <p:nvPr/>
          </p:nvSpPr>
          <p:spPr>
            <a:xfrm>
              <a:off x="267486" y="1051102"/>
              <a:ext cx="259220" cy="372071"/>
            </a:xfrm>
            <a:custGeom>
              <a:avLst/>
              <a:gdLst/>
              <a:ahLst/>
              <a:cxnLst/>
              <a:rect l="0" t="0" r="0" b="0"/>
              <a:pathLst>
                <a:path w="408" h="585">
                  <a:moveTo>
                    <a:pt x="109" y="188"/>
                  </a:moveTo>
                  <a:cubicBezTo>
                    <a:pt x="104" y="141"/>
                    <a:pt x="104" y="99"/>
                    <a:pt x="109" y="57"/>
                  </a:cubicBezTo>
                  <a:cubicBezTo>
                    <a:pt x="193" y="0"/>
                    <a:pt x="235" y="68"/>
                    <a:pt x="303" y="57"/>
                  </a:cubicBezTo>
                  <a:cubicBezTo>
                    <a:pt x="308" y="99"/>
                    <a:pt x="308" y="151"/>
                    <a:pt x="298" y="188"/>
                  </a:cubicBezTo>
                  <a:cubicBezTo>
                    <a:pt x="298" y="209"/>
                    <a:pt x="287" y="230"/>
                    <a:pt x="277" y="245"/>
                  </a:cubicBezTo>
                  <a:cubicBezTo>
                    <a:pt x="256" y="266"/>
                    <a:pt x="230" y="277"/>
                    <a:pt x="204" y="277"/>
                  </a:cubicBezTo>
                  <a:cubicBezTo>
                    <a:pt x="177" y="277"/>
                    <a:pt x="151" y="266"/>
                    <a:pt x="136" y="245"/>
                  </a:cubicBezTo>
                  <a:cubicBezTo>
                    <a:pt x="125" y="230"/>
                    <a:pt x="115" y="209"/>
                    <a:pt x="109" y="188"/>
                  </a:cubicBezTo>
                  <a:moveTo>
                    <a:pt x="68" y="559"/>
                  </a:moveTo>
                  <a:cubicBezTo>
                    <a:pt x="350" y="559"/>
                    <a:pt x="350" y="559"/>
                    <a:pt x="350" y="559"/>
                  </a:cubicBezTo>
                  <a:cubicBezTo>
                    <a:pt x="334" y="585"/>
                    <a:pt x="334" y="585"/>
                    <a:pt x="334" y="585"/>
                  </a:cubicBezTo>
                  <a:cubicBezTo>
                    <a:pt x="83" y="585"/>
                    <a:pt x="83" y="585"/>
                    <a:pt x="83" y="585"/>
                  </a:cubicBezTo>
                  <a:cubicBezTo>
                    <a:pt x="68" y="559"/>
                    <a:pt x="68" y="559"/>
                    <a:pt x="68" y="559"/>
                  </a:cubicBezTo>
                  <a:moveTo>
                    <a:pt x="366" y="350"/>
                  </a:moveTo>
                  <a:cubicBezTo>
                    <a:pt x="397" y="470"/>
                    <a:pt x="397" y="470"/>
                    <a:pt x="397" y="470"/>
                  </a:cubicBezTo>
                  <a:cubicBezTo>
                    <a:pt x="408" y="512"/>
                    <a:pt x="402" y="538"/>
                    <a:pt x="355" y="538"/>
                  </a:cubicBezTo>
                  <a:cubicBezTo>
                    <a:pt x="345" y="538"/>
                    <a:pt x="345" y="538"/>
                    <a:pt x="345" y="538"/>
                  </a:cubicBezTo>
                  <a:cubicBezTo>
                    <a:pt x="345" y="376"/>
                    <a:pt x="345" y="376"/>
                    <a:pt x="345" y="376"/>
                  </a:cubicBezTo>
                  <a:cubicBezTo>
                    <a:pt x="219" y="376"/>
                    <a:pt x="219" y="376"/>
                    <a:pt x="219" y="376"/>
                  </a:cubicBezTo>
                  <a:cubicBezTo>
                    <a:pt x="256" y="292"/>
                    <a:pt x="256" y="292"/>
                    <a:pt x="256" y="292"/>
                  </a:cubicBezTo>
                  <a:cubicBezTo>
                    <a:pt x="266" y="282"/>
                    <a:pt x="266" y="282"/>
                    <a:pt x="266" y="282"/>
                  </a:cubicBezTo>
                  <a:cubicBezTo>
                    <a:pt x="340" y="298"/>
                    <a:pt x="340" y="298"/>
                    <a:pt x="340" y="298"/>
                  </a:cubicBezTo>
                  <a:cubicBezTo>
                    <a:pt x="345" y="298"/>
                    <a:pt x="345" y="298"/>
                    <a:pt x="345" y="298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55" y="319"/>
                    <a:pt x="361" y="334"/>
                    <a:pt x="366" y="350"/>
                  </a:cubicBezTo>
                  <a:moveTo>
                    <a:pt x="73" y="538"/>
                  </a:moveTo>
                  <a:cubicBezTo>
                    <a:pt x="57" y="538"/>
                    <a:pt x="57" y="538"/>
                    <a:pt x="57" y="538"/>
                  </a:cubicBezTo>
                  <a:cubicBezTo>
                    <a:pt x="5" y="538"/>
                    <a:pt x="0" y="512"/>
                    <a:pt x="15" y="470"/>
                  </a:cubicBezTo>
                  <a:cubicBezTo>
                    <a:pt x="47" y="350"/>
                    <a:pt x="47" y="350"/>
                    <a:pt x="47" y="350"/>
                  </a:cubicBezTo>
                  <a:cubicBezTo>
                    <a:pt x="47" y="329"/>
                    <a:pt x="57" y="313"/>
                    <a:pt x="73" y="303"/>
                  </a:cubicBezTo>
                  <a:cubicBezTo>
                    <a:pt x="73" y="298"/>
                    <a:pt x="73" y="298"/>
                    <a:pt x="73" y="298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98" y="376"/>
                    <a:pt x="198" y="376"/>
                    <a:pt x="198" y="376"/>
                  </a:cubicBezTo>
                  <a:cubicBezTo>
                    <a:pt x="73" y="376"/>
                    <a:pt x="73" y="376"/>
                    <a:pt x="73" y="376"/>
                  </a:cubicBezTo>
                  <a:lnTo>
                    <a:pt x="73" y="53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70"/>
          <p:cNvSpPr/>
          <p:nvPr/>
        </p:nvSpPr>
        <p:spPr>
          <a:xfrm rot="20220000">
            <a:off x="9690496" y="3484022"/>
            <a:ext cx="1157605" cy="331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18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时序分布式</a:t>
            </a:r>
            <a:endParaRPr lang="SimHei" altLang="SimHei" sz="1800" dirty="0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8483663" y="3143453"/>
            <a:ext cx="3670871" cy="1700631"/>
            <a:chOff x="0" y="0"/>
            <a:chExt cx="3670871" cy="1700631"/>
          </a:xfrm>
        </p:grpSpPr>
        <p:sp>
          <p:nvSpPr>
            <p:cNvPr id="72" name="path"/>
            <p:cNvSpPr/>
            <p:nvPr/>
          </p:nvSpPr>
          <p:spPr>
            <a:xfrm>
              <a:off x="1077226" y="0"/>
              <a:ext cx="2593644" cy="1700631"/>
            </a:xfrm>
            <a:custGeom>
              <a:avLst/>
              <a:gdLst/>
              <a:ahLst/>
              <a:cxnLst/>
              <a:rect l="0" t="0" r="0" b="0"/>
              <a:pathLst>
                <a:path w="4084" h="2678">
                  <a:moveTo>
                    <a:pt x="0" y="1819"/>
                  </a:moveTo>
                  <a:lnTo>
                    <a:pt x="0" y="2678"/>
                  </a:lnTo>
                  <a:lnTo>
                    <a:pt x="4084" y="864"/>
                  </a:lnTo>
                  <a:lnTo>
                    <a:pt x="4084" y="0"/>
                  </a:lnTo>
                  <a:lnTo>
                    <a:pt x="0" y="1819"/>
                  </a:lnTo>
                </a:path>
              </a:pathLst>
            </a:custGeom>
            <a:solidFill>
              <a:srgbClr val="00A0D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" name="path"/>
            <p:cNvSpPr/>
            <p:nvPr/>
          </p:nvSpPr>
          <p:spPr>
            <a:xfrm>
              <a:off x="0" y="779564"/>
              <a:ext cx="1077226" cy="921067"/>
            </a:xfrm>
            <a:custGeom>
              <a:avLst/>
              <a:gdLst/>
              <a:ahLst/>
              <a:cxnLst/>
              <a:rect l="0" t="0" r="0" b="0"/>
              <a:pathLst>
                <a:path w="1696" h="1450">
                  <a:moveTo>
                    <a:pt x="1696" y="1450"/>
                  </a:moveTo>
                  <a:lnTo>
                    <a:pt x="1696" y="591"/>
                  </a:lnTo>
                  <a:lnTo>
                    <a:pt x="376" y="0"/>
                  </a:lnTo>
                  <a:lnTo>
                    <a:pt x="0" y="668"/>
                  </a:lnTo>
                  <a:lnTo>
                    <a:pt x="1696" y="1450"/>
                  </a:lnTo>
                </a:path>
              </a:pathLst>
            </a:custGeom>
            <a:solidFill>
              <a:srgbClr val="7C895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" name="path"/>
            <p:cNvSpPr/>
            <p:nvPr/>
          </p:nvSpPr>
          <p:spPr>
            <a:xfrm>
              <a:off x="327368" y="1040104"/>
              <a:ext cx="420051" cy="234530"/>
            </a:xfrm>
            <a:custGeom>
              <a:avLst/>
              <a:gdLst/>
              <a:ahLst/>
              <a:cxnLst/>
              <a:rect l="0" t="0" r="0" b="0"/>
              <a:pathLst>
                <a:path w="661" h="369">
                  <a:moveTo>
                    <a:pt x="264" y="0"/>
                  </a:moveTo>
                  <a:cubicBezTo>
                    <a:pt x="281" y="0"/>
                    <a:pt x="298" y="3"/>
                    <a:pt x="313" y="10"/>
                  </a:cubicBezTo>
                  <a:cubicBezTo>
                    <a:pt x="253" y="31"/>
                    <a:pt x="209" y="80"/>
                    <a:pt x="203" y="140"/>
                  </a:cubicBezTo>
                  <a:cubicBezTo>
                    <a:pt x="192" y="135"/>
                    <a:pt x="181" y="133"/>
                    <a:pt x="170" y="133"/>
                  </a:cubicBezTo>
                  <a:cubicBezTo>
                    <a:pt x="166" y="134"/>
                    <a:pt x="161" y="135"/>
                    <a:pt x="156" y="136"/>
                  </a:cubicBezTo>
                  <a:cubicBezTo>
                    <a:pt x="134" y="143"/>
                    <a:pt x="120" y="162"/>
                    <a:pt x="116" y="186"/>
                  </a:cubicBezTo>
                  <a:cubicBezTo>
                    <a:pt x="73" y="201"/>
                    <a:pt x="43" y="234"/>
                    <a:pt x="43" y="274"/>
                  </a:cubicBezTo>
                  <a:cubicBezTo>
                    <a:pt x="43" y="309"/>
                    <a:pt x="68" y="340"/>
                    <a:pt x="105" y="356"/>
                  </a:cubicBezTo>
                  <a:cubicBezTo>
                    <a:pt x="75" y="339"/>
                    <a:pt x="55" y="311"/>
                    <a:pt x="55" y="280"/>
                  </a:cubicBezTo>
                  <a:cubicBezTo>
                    <a:pt x="55" y="240"/>
                    <a:pt x="85" y="207"/>
                    <a:pt x="128" y="192"/>
                  </a:cubicBezTo>
                  <a:cubicBezTo>
                    <a:pt x="132" y="168"/>
                    <a:pt x="146" y="149"/>
                    <a:pt x="168" y="142"/>
                  </a:cubicBezTo>
                  <a:cubicBezTo>
                    <a:pt x="173" y="141"/>
                    <a:pt x="178" y="140"/>
                    <a:pt x="182" y="139"/>
                  </a:cubicBezTo>
                  <a:cubicBezTo>
                    <a:pt x="193" y="139"/>
                    <a:pt x="204" y="141"/>
                    <a:pt x="215" y="146"/>
                  </a:cubicBezTo>
                  <a:cubicBezTo>
                    <a:pt x="223" y="67"/>
                    <a:pt x="298" y="6"/>
                    <a:pt x="388" y="6"/>
                  </a:cubicBezTo>
                  <a:cubicBezTo>
                    <a:pt x="484" y="6"/>
                    <a:pt x="562" y="75"/>
                    <a:pt x="562" y="161"/>
                  </a:cubicBezTo>
                  <a:cubicBezTo>
                    <a:pt x="562" y="170"/>
                    <a:pt x="562" y="178"/>
                    <a:pt x="560" y="186"/>
                  </a:cubicBezTo>
                  <a:cubicBezTo>
                    <a:pt x="617" y="193"/>
                    <a:pt x="661" y="232"/>
                    <a:pt x="661" y="280"/>
                  </a:cubicBezTo>
                  <a:cubicBezTo>
                    <a:pt x="661" y="321"/>
                    <a:pt x="628" y="356"/>
                    <a:pt x="582" y="369"/>
                  </a:cubicBezTo>
                  <a:lnTo>
                    <a:pt x="581" y="369"/>
                  </a:lnTo>
                  <a:lnTo>
                    <a:pt x="135" y="369"/>
                  </a:lnTo>
                  <a:lnTo>
                    <a:pt x="108" y="369"/>
                  </a:lnTo>
                  <a:lnTo>
                    <a:pt x="102" y="368"/>
                  </a:lnTo>
                  <a:cubicBezTo>
                    <a:pt x="100" y="369"/>
                    <a:pt x="98" y="369"/>
                    <a:pt x="96" y="369"/>
                  </a:cubicBezTo>
                  <a:cubicBezTo>
                    <a:pt x="43" y="369"/>
                    <a:pt x="0" y="326"/>
                    <a:pt x="0" y="274"/>
                  </a:cubicBezTo>
                  <a:cubicBezTo>
                    <a:pt x="0" y="234"/>
                    <a:pt x="23" y="201"/>
                    <a:pt x="57" y="186"/>
                  </a:cubicBezTo>
                  <a:cubicBezTo>
                    <a:pt x="60" y="162"/>
                    <a:pt x="72" y="143"/>
                    <a:pt x="89" y="136"/>
                  </a:cubicBezTo>
                  <a:cubicBezTo>
                    <a:pt x="93" y="135"/>
                    <a:pt x="97" y="134"/>
                    <a:pt x="100" y="133"/>
                  </a:cubicBezTo>
                  <a:cubicBezTo>
                    <a:pt x="109" y="133"/>
                    <a:pt x="118" y="135"/>
                    <a:pt x="126" y="140"/>
                  </a:cubicBezTo>
                  <a:cubicBezTo>
                    <a:pt x="133" y="61"/>
                    <a:pt x="192" y="0"/>
                    <a:pt x="264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path"/>
          <p:cNvSpPr/>
          <p:nvPr/>
        </p:nvSpPr>
        <p:spPr>
          <a:xfrm>
            <a:off x="8190877" y="4412005"/>
            <a:ext cx="1370012" cy="1051611"/>
          </a:xfrm>
          <a:custGeom>
            <a:avLst/>
            <a:gdLst/>
            <a:ahLst/>
            <a:cxnLst/>
            <a:rect l="0" t="0" r="0" b="0"/>
            <a:pathLst>
              <a:path w="2157" h="1656">
                <a:moveTo>
                  <a:pt x="2157" y="1656"/>
                </a:moveTo>
                <a:lnTo>
                  <a:pt x="2157" y="795"/>
                </a:lnTo>
                <a:lnTo>
                  <a:pt x="378" y="0"/>
                </a:lnTo>
                <a:lnTo>
                  <a:pt x="0" y="655"/>
                </a:lnTo>
                <a:lnTo>
                  <a:pt x="2157" y="1656"/>
                </a:lnTo>
              </a:path>
            </a:pathLst>
          </a:custGeom>
          <a:solidFill>
            <a:srgbClr val="009B8B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" name="textbox 80"/>
          <p:cNvSpPr/>
          <p:nvPr/>
        </p:nvSpPr>
        <p:spPr>
          <a:xfrm rot="20220000">
            <a:off x="9732788" y="4093723"/>
            <a:ext cx="1157605" cy="331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18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时空分布式</a:t>
            </a:r>
            <a:endParaRPr lang="SimHei" altLang="SimHei" sz="1800" dirty="0"/>
          </a:p>
        </p:txBody>
      </p:sp>
      <p:sp>
        <p:nvSpPr>
          <p:cNvPr id="82" name="path"/>
          <p:cNvSpPr/>
          <p:nvPr/>
        </p:nvSpPr>
        <p:spPr>
          <a:xfrm>
            <a:off x="9560890" y="3761765"/>
            <a:ext cx="2593644" cy="1701850"/>
          </a:xfrm>
          <a:custGeom>
            <a:avLst/>
            <a:gdLst/>
            <a:ahLst/>
            <a:cxnLst/>
            <a:rect l="0" t="0" r="0" b="0"/>
            <a:pathLst>
              <a:path w="4084" h="2680">
                <a:moveTo>
                  <a:pt x="0" y="1819"/>
                </a:moveTo>
                <a:lnTo>
                  <a:pt x="0" y="2680"/>
                </a:lnTo>
                <a:lnTo>
                  <a:pt x="4084" y="864"/>
                </a:lnTo>
                <a:lnTo>
                  <a:pt x="4084" y="0"/>
                </a:lnTo>
                <a:lnTo>
                  <a:pt x="0" y="1819"/>
                </a:lnTo>
              </a:path>
            </a:pathLst>
          </a:custGeom>
          <a:solidFill>
            <a:srgbClr val="00685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" name="textbox 84"/>
          <p:cNvSpPr/>
          <p:nvPr/>
        </p:nvSpPr>
        <p:spPr>
          <a:xfrm rot="20220000">
            <a:off x="9684660" y="4662713"/>
            <a:ext cx="1383030" cy="331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100000"/>
              </a:lnSpc>
              <a:spcBef>
                <a:spcPts val="2"/>
              </a:spcBef>
              <a:tabLst/>
            </a:pP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多结构一体化</a:t>
            </a:r>
            <a:endParaRPr lang="SimHei" altLang="SimHei" sz="1800" dirty="0"/>
          </a:p>
        </p:txBody>
      </p:sp>
      <p:sp>
        <p:nvSpPr>
          <p:cNvPr id="86" name="path"/>
          <p:cNvSpPr/>
          <p:nvPr/>
        </p:nvSpPr>
        <p:spPr>
          <a:xfrm>
            <a:off x="8675001" y="5402452"/>
            <a:ext cx="401764" cy="284594"/>
          </a:xfrm>
          <a:custGeom>
            <a:avLst/>
            <a:gdLst/>
            <a:ahLst/>
            <a:cxnLst/>
            <a:rect l="0" t="0" r="0" b="0"/>
            <a:pathLst>
              <a:path w="632" h="448">
                <a:moveTo>
                  <a:pt x="143" y="372"/>
                </a:moveTo>
                <a:cubicBezTo>
                  <a:pt x="122" y="372"/>
                  <a:pt x="105" y="389"/>
                  <a:pt x="105" y="410"/>
                </a:cubicBezTo>
                <a:cubicBezTo>
                  <a:pt x="105" y="431"/>
                  <a:pt x="122" y="448"/>
                  <a:pt x="143" y="448"/>
                </a:cubicBezTo>
                <a:cubicBezTo>
                  <a:pt x="164" y="448"/>
                  <a:pt x="180" y="431"/>
                  <a:pt x="180" y="410"/>
                </a:cubicBezTo>
                <a:cubicBezTo>
                  <a:pt x="180" y="389"/>
                  <a:pt x="164" y="372"/>
                  <a:pt x="143" y="372"/>
                </a:cubicBezTo>
                <a:moveTo>
                  <a:pt x="335" y="372"/>
                </a:moveTo>
                <a:cubicBezTo>
                  <a:pt x="315" y="372"/>
                  <a:pt x="298" y="389"/>
                  <a:pt x="298" y="410"/>
                </a:cubicBezTo>
                <a:cubicBezTo>
                  <a:pt x="298" y="431"/>
                  <a:pt x="315" y="448"/>
                  <a:pt x="335" y="448"/>
                </a:cubicBezTo>
                <a:cubicBezTo>
                  <a:pt x="356" y="448"/>
                  <a:pt x="373" y="431"/>
                  <a:pt x="373" y="410"/>
                </a:cubicBezTo>
                <a:cubicBezTo>
                  <a:pt x="373" y="389"/>
                  <a:pt x="356" y="372"/>
                  <a:pt x="335" y="372"/>
                </a:cubicBezTo>
                <a:moveTo>
                  <a:pt x="508" y="0"/>
                </a:moveTo>
                <a:lnTo>
                  <a:pt x="482" y="2"/>
                </a:lnTo>
                <a:lnTo>
                  <a:pt x="482" y="2"/>
                </a:lnTo>
                <a:lnTo>
                  <a:pt x="482" y="2"/>
                </a:lnTo>
                <a:lnTo>
                  <a:pt x="471" y="3"/>
                </a:lnTo>
                <a:lnTo>
                  <a:pt x="437" y="103"/>
                </a:lnTo>
                <a:lnTo>
                  <a:pt x="0" y="103"/>
                </a:lnTo>
                <a:lnTo>
                  <a:pt x="84" y="356"/>
                </a:lnTo>
                <a:lnTo>
                  <a:pt x="385" y="356"/>
                </a:lnTo>
                <a:lnTo>
                  <a:pt x="424" y="241"/>
                </a:lnTo>
                <a:lnTo>
                  <a:pt x="498" y="28"/>
                </a:lnTo>
                <a:lnTo>
                  <a:pt x="632" y="28"/>
                </a:lnTo>
                <a:lnTo>
                  <a:pt x="632" y="2"/>
                </a:lnTo>
                <a:lnTo>
                  <a:pt x="507" y="2"/>
                </a:lnTo>
                <a:lnTo>
                  <a:pt x="508" y="0"/>
                </a:ln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7899882" y="4372025"/>
            <a:ext cx="4254651" cy="1701850"/>
            <a:chOff x="0" y="0"/>
            <a:chExt cx="4254651" cy="1701850"/>
          </a:xfrm>
        </p:grpSpPr>
        <p:sp>
          <p:nvSpPr>
            <p:cNvPr id="88" name="path"/>
            <p:cNvSpPr/>
            <p:nvPr/>
          </p:nvSpPr>
          <p:spPr>
            <a:xfrm>
              <a:off x="1661007" y="0"/>
              <a:ext cx="2593644" cy="1701850"/>
            </a:xfrm>
            <a:custGeom>
              <a:avLst/>
              <a:gdLst/>
              <a:ahLst/>
              <a:cxnLst/>
              <a:rect l="0" t="0" r="0" b="0"/>
              <a:pathLst>
                <a:path w="4084" h="2680">
                  <a:moveTo>
                    <a:pt x="0" y="1819"/>
                  </a:moveTo>
                  <a:lnTo>
                    <a:pt x="0" y="2680"/>
                  </a:lnTo>
                  <a:lnTo>
                    <a:pt x="4084" y="864"/>
                  </a:lnTo>
                  <a:lnTo>
                    <a:pt x="4084" y="0"/>
                  </a:lnTo>
                  <a:lnTo>
                    <a:pt x="0" y="1819"/>
                  </a:lnTo>
                </a:path>
              </a:pathLst>
            </a:custGeom>
            <a:solidFill>
              <a:srgbClr val="006A92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" name="path"/>
            <p:cNvSpPr/>
            <p:nvPr/>
          </p:nvSpPr>
          <p:spPr>
            <a:xfrm>
              <a:off x="0" y="518464"/>
              <a:ext cx="1661007" cy="1183385"/>
            </a:xfrm>
            <a:custGeom>
              <a:avLst/>
              <a:gdLst/>
              <a:ahLst/>
              <a:cxnLst/>
              <a:rect l="0" t="0" r="0" b="0"/>
              <a:pathLst>
                <a:path w="2615" h="1863">
                  <a:moveTo>
                    <a:pt x="2615" y="1863"/>
                  </a:moveTo>
                  <a:lnTo>
                    <a:pt x="2615" y="1002"/>
                  </a:lnTo>
                  <a:lnTo>
                    <a:pt x="371" y="0"/>
                  </a:lnTo>
                  <a:cubicBezTo>
                    <a:pt x="227" y="258"/>
                    <a:pt x="152" y="376"/>
                    <a:pt x="0" y="643"/>
                  </a:cubicBezTo>
                  <a:lnTo>
                    <a:pt x="2615" y="1863"/>
                  </a:lnTo>
                </a:path>
              </a:pathLst>
            </a:custGeom>
            <a:solidFill>
              <a:srgbClr val="00A0D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textbox 92"/>
          <p:cNvSpPr/>
          <p:nvPr/>
        </p:nvSpPr>
        <p:spPr>
          <a:xfrm rot="20220000">
            <a:off x="9714575" y="5440214"/>
            <a:ext cx="603250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1800" kern="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HTAP</a:t>
            </a:r>
            <a:endParaRPr lang="Arial" altLang="Arial" sz="1800" dirty="0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7601622" y="4995481"/>
            <a:ext cx="4552912" cy="1701849"/>
            <a:chOff x="0" y="0"/>
            <a:chExt cx="4552912" cy="1701849"/>
          </a:xfrm>
        </p:grpSpPr>
        <p:sp>
          <p:nvSpPr>
            <p:cNvPr id="94" name="path"/>
            <p:cNvSpPr/>
            <p:nvPr/>
          </p:nvSpPr>
          <p:spPr>
            <a:xfrm>
              <a:off x="938352" y="929068"/>
              <a:ext cx="288124" cy="272452"/>
            </a:xfrm>
            <a:custGeom>
              <a:avLst/>
              <a:gdLst/>
              <a:ahLst/>
              <a:cxnLst/>
              <a:rect l="0" t="0" r="0" b="0"/>
              <a:pathLst>
                <a:path w="453" h="429">
                  <a:moveTo>
                    <a:pt x="453" y="93"/>
                  </a:moveTo>
                  <a:cubicBezTo>
                    <a:pt x="453" y="120"/>
                    <a:pt x="453" y="120"/>
                    <a:pt x="453" y="120"/>
                  </a:cubicBezTo>
                  <a:cubicBezTo>
                    <a:pt x="427" y="120"/>
                    <a:pt x="427" y="120"/>
                    <a:pt x="427" y="120"/>
                  </a:cubicBezTo>
                  <a:cubicBezTo>
                    <a:pt x="427" y="134"/>
                    <a:pt x="420" y="140"/>
                    <a:pt x="407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33" y="140"/>
                    <a:pt x="26" y="134"/>
                    <a:pt x="26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26" y="0"/>
                    <a:pt x="226" y="0"/>
                    <a:pt x="226" y="0"/>
                  </a:cubicBezTo>
                  <a:lnTo>
                    <a:pt x="453" y="93"/>
                  </a:lnTo>
                  <a:close/>
                  <a:moveTo>
                    <a:pt x="453" y="402"/>
                  </a:moveTo>
                  <a:cubicBezTo>
                    <a:pt x="453" y="429"/>
                    <a:pt x="453" y="429"/>
                    <a:pt x="453" y="429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388"/>
                    <a:pt x="6" y="382"/>
                    <a:pt x="13" y="382"/>
                  </a:cubicBezTo>
                  <a:cubicBezTo>
                    <a:pt x="440" y="382"/>
                    <a:pt x="440" y="382"/>
                    <a:pt x="440" y="382"/>
                  </a:cubicBezTo>
                  <a:cubicBezTo>
                    <a:pt x="447" y="382"/>
                    <a:pt x="453" y="388"/>
                    <a:pt x="453" y="402"/>
                  </a:cubicBezTo>
                  <a:moveTo>
                    <a:pt x="120" y="154"/>
                  </a:moveTo>
                  <a:cubicBezTo>
                    <a:pt x="120" y="335"/>
                    <a:pt x="120" y="335"/>
                    <a:pt x="120" y="335"/>
                  </a:cubicBezTo>
                  <a:cubicBezTo>
                    <a:pt x="153" y="335"/>
                    <a:pt x="153" y="335"/>
                    <a:pt x="153" y="335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213" y="154"/>
                    <a:pt x="213" y="154"/>
                    <a:pt x="213" y="154"/>
                  </a:cubicBezTo>
                  <a:cubicBezTo>
                    <a:pt x="213" y="335"/>
                    <a:pt x="213" y="335"/>
                    <a:pt x="213" y="335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40" y="154"/>
                    <a:pt x="240" y="154"/>
                    <a:pt x="240" y="154"/>
                  </a:cubicBezTo>
                  <a:cubicBezTo>
                    <a:pt x="300" y="154"/>
                    <a:pt x="300" y="154"/>
                    <a:pt x="300" y="154"/>
                  </a:cubicBezTo>
                  <a:cubicBezTo>
                    <a:pt x="300" y="335"/>
                    <a:pt x="300" y="335"/>
                    <a:pt x="300" y="335"/>
                  </a:cubicBezTo>
                  <a:cubicBezTo>
                    <a:pt x="333" y="335"/>
                    <a:pt x="333" y="335"/>
                    <a:pt x="333" y="335"/>
                  </a:cubicBezTo>
                  <a:cubicBezTo>
                    <a:pt x="333" y="154"/>
                    <a:pt x="333" y="154"/>
                    <a:pt x="333" y="154"/>
                  </a:cubicBezTo>
                  <a:cubicBezTo>
                    <a:pt x="393" y="154"/>
                    <a:pt x="393" y="154"/>
                    <a:pt x="393" y="154"/>
                  </a:cubicBezTo>
                  <a:cubicBezTo>
                    <a:pt x="393" y="335"/>
                    <a:pt x="393" y="335"/>
                    <a:pt x="393" y="335"/>
                  </a:cubicBezTo>
                  <a:cubicBezTo>
                    <a:pt x="407" y="335"/>
                    <a:pt x="407" y="335"/>
                    <a:pt x="407" y="335"/>
                  </a:cubicBezTo>
                  <a:cubicBezTo>
                    <a:pt x="420" y="335"/>
                    <a:pt x="427" y="341"/>
                    <a:pt x="427" y="355"/>
                  </a:cubicBezTo>
                  <a:cubicBezTo>
                    <a:pt x="427" y="368"/>
                    <a:pt x="427" y="368"/>
                    <a:pt x="427" y="368"/>
                  </a:cubicBezTo>
                  <a:cubicBezTo>
                    <a:pt x="26" y="368"/>
                    <a:pt x="26" y="368"/>
                    <a:pt x="26" y="368"/>
                  </a:cubicBezTo>
                  <a:cubicBezTo>
                    <a:pt x="26" y="355"/>
                    <a:pt x="26" y="355"/>
                    <a:pt x="26" y="355"/>
                  </a:cubicBezTo>
                  <a:cubicBezTo>
                    <a:pt x="26" y="341"/>
                    <a:pt x="33" y="335"/>
                    <a:pt x="46" y="33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0" y="154"/>
                    <a:pt x="60" y="154"/>
                    <a:pt x="60" y="154"/>
                  </a:cubicBezTo>
                  <a:lnTo>
                    <a:pt x="120" y="15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6" name="path"/>
            <p:cNvSpPr/>
            <p:nvPr/>
          </p:nvSpPr>
          <p:spPr>
            <a:xfrm>
              <a:off x="1959267" y="0"/>
              <a:ext cx="2593644" cy="1701849"/>
            </a:xfrm>
            <a:custGeom>
              <a:avLst/>
              <a:gdLst/>
              <a:ahLst/>
              <a:cxnLst/>
              <a:rect l="0" t="0" r="0" b="0"/>
              <a:pathLst>
                <a:path w="4084" h="2680">
                  <a:moveTo>
                    <a:pt x="0" y="1819"/>
                  </a:moveTo>
                  <a:lnTo>
                    <a:pt x="0" y="2680"/>
                  </a:lnTo>
                  <a:lnTo>
                    <a:pt x="4084" y="864"/>
                  </a:lnTo>
                  <a:lnTo>
                    <a:pt x="4084" y="0"/>
                  </a:lnTo>
                  <a:lnTo>
                    <a:pt x="0" y="1819"/>
                  </a:lnTo>
                </a:path>
              </a:pathLst>
            </a:custGeom>
            <a:solidFill>
              <a:srgbClr val="222A3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8" name="path"/>
            <p:cNvSpPr/>
            <p:nvPr/>
          </p:nvSpPr>
          <p:spPr>
            <a:xfrm>
              <a:off x="0" y="366407"/>
              <a:ext cx="1959267" cy="1335429"/>
            </a:xfrm>
            <a:custGeom>
              <a:avLst/>
              <a:gdLst/>
              <a:ahLst/>
              <a:cxnLst/>
              <a:rect l="0" t="0" r="0" b="0"/>
              <a:pathLst>
                <a:path w="3085" h="2103">
                  <a:moveTo>
                    <a:pt x="3085" y="2103"/>
                  </a:moveTo>
                  <a:moveTo>
                    <a:pt x="3085" y="2103"/>
                  </a:moveTo>
                  <a:lnTo>
                    <a:pt x="3085" y="1242"/>
                  </a:lnTo>
                  <a:lnTo>
                    <a:pt x="381" y="0"/>
                  </a:lnTo>
                  <a:cubicBezTo>
                    <a:pt x="237" y="258"/>
                    <a:pt x="152" y="397"/>
                    <a:pt x="0" y="665"/>
                  </a:cubicBezTo>
                  <a:lnTo>
                    <a:pt x="3085" y="2103"/>
                  </a:lnTo>
                </a:path>
              </a:pathLst>
            </a:custGeom>
            <a:solidFill>
              <a:srgbClr val="00384B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textbox 100"/>
          <p:cNvSpPr/>
          <p:nvPr/>
        </p:nvSpPr>
        <p:spPr>
          <a:xfrm>
            <a:off x="4172525" y="4913386"/>
            <a:ext cx="1519555" cy="998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7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高安全数据库</a:t>
            </a:r>
            <a:endParaRPr lang="Microsoft YaHei" altLang="Microsoft YaHei" sz="15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7000"/>
              </a:lnSpc>
              <a:spcBef>
                <a:spcPts val="2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时序数据库</a:t>
            </a:r>
            <a:endParaRPr lang="Microsoft YaHei" altLang="Microsoft YaHei" sz="1500" dirty="0"/>
          </a:p>
        </p:txBody>
      </p:sp>
      <p:sp>
        <p:nvSpPr>
          <p:cNvPr id="102" name="textbox 102"/>
          <p:cNvSpPr/>
          <p:nvPr/>
        </p:nvSpPr>
        <p:spPr>
          <a:xfrm>
            <a:off x="4160232" y="2566426"/>
            <a:ext cx="1523364" cy="9931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74"/>
              </a:lnSpc>
              <a:tabLst/>
            </a:pPr>
            <a:endParaRPr lang="Arial" altLang="Arial" sz="100" dirty="0"/>
          </a:p>
          <a:p>
            <a:pPr marL="16509" algn="l" rtl="0" eaLnBrk="0">
              <a:lnSpc>
                <a:spcPct val="97000"/>
              </a:lnSpc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关系型数据库</a:t>
            </a:r>
            <a:endParaRPr lang="Microsoft YaHei" altLang="Microsoft YaHei" sz="15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8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时空数据库</a:t>
            </a:r>
            <a:endParaRPr lang="Microsoft YaHei" altLang="Microsoft YaHei" sz="1500" dirty="0"/>
          </a:p>
        </p:txBody>
      </p:sp>
      <p:sp>
        <p:nvSpPr>
          <p:cNvPr id="104" name="textbox 104"/>
          <p:cNvSpPr/>
          <p:nvPr/>
        </p:nvSpPr>
        <p:spPr>
          <a:xfrm>
            <a:off x="707644" y="4844008"/>
            <a:ext cx="946785" cy="1384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89"/>
              </a:lnSpc>
              <a:tabLst/>
            </a:pPr>
            <a:endParaRPr lang="Arial" altLang="Arial" sz="100" dirty="0"/>
          </a:p>
          <a:p>
            <a:pPr marL="250825" indent="-238759" algn="l" rtl="0" eaLnBrk="0">
              <a:lnSpc>
                <a:spcPct val="101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北京研发</a:t>
            </a: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中心</a:t>
            </a:r>
            <a:endParaRPr lang="Microsoft YaHei" altLang="Microsoft YaHei" sz="1700" dirty="0"/>
          </a:p>
          <a:p>
            <a:pPr algn="l" rtl="0" eaLnBrk="0">
              <a:lnSpc>
                <a:spcPct val="16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400" dirty="0"/>
          </a:p>
          <a:p>
            <a:pPr marL="260984" indent="-235584" algn="l" rtl="0" eaLnBrk="0">
              <a:lnSpc>
                <a:spcPct val="101000"/>
              </a:lnSpc>
              <a:tabLst/>
            </a:pP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上海研发</a:t>
            </a: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中心</a:t>
            </a:r>
            <a:endParaRPr lang="Microsoft YaHei" altLang="Microsoft YaHei" sz="1700" dirty="0"/>
          </a:p>
        </p:txBody>
      </p:sp>
      <p:sp>
        <p:nvSpPr>
          <p:cNvPr id="106" name="textbox 106"/>
          <p:cNvSpPr/>
          <p:nvPr/>
        </p:nvSpPr>
        <p:spPr>
          <a:xfrm>
            <a:off x="4172525" y="4025592"/>
            <a:ext cx="2535554" cy="526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059"/>
              </a:lnSpc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结构化/半结构化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数据+</a:t>
            </a:r>
            <a:endParaRPr lang="Microsoft YaHei" altLang="Microsoft YaHei" sz="1500" dirty="0"/>
          </a:p>
          <a:p>
            <a:pPr marL="12700" algn="l" rtl="0" eaLnBrk="0">
              <a:lnSpc>
                <a:spcPct val="96000"/>
              </a:lnSpc>
              <a:spcBef>
                <a:spcPts val="156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对象存储一体化解决方案</a:t>
            </a:r>
            <a:endParaRPr lang="Microsoft YaHei" altLang="Microsoft YaHei" sz="1500" dirty="0"/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7664" y="2675890"/>
            <a:ext cx="454660" cy="1564004"/>
          </a:xfrm>
          <a:prstGeom prst="rect">
            <a:avLst/>
          </a:prstGeom>
        </p:spPr>
      </p:pic>
      <p:sp>
        <p:nvSpPr>
          <p:cNvPr id="110" name="textbox 110"/>
          <p:cNvSpPr/>
          <p:nvPr/>
        </p:nvSpPr>
        <p:spPr>
          <a:xfrm>
            <a:off x="2170176" y="3276600"/>
            <a:ext cx="1740535" cy="381000"/>
          </a:xfrm>
          <a:prstGeom prst="rect">
            <a:avLst/>
          </a:prstGeom>
          <a:solidFill>
            <a:srgbClr val="BEE6FB"/>
          </a:solidFill>
        </p:spPr>
        <p:txBody>
          <a:bodyPr vert="horz" wrap="square" lIns="0" tIns="0" rIns="0" bIns="0"/>
          <a:lstStyle/>
          <a:p>
            <a:endParaRPr/>
          </a:p>
        </p:txBody>
      </p:sp>
      <p:sp>
        <p:nvSpPr>
          <p:cNvPr id="112" name="textbox 112"/>
          <p:cNvSpPr/>
          <p:nvPr/>
        </p:nvSpPr>
        <p:spPr>
          <a:xfrm>
            <a:off x="2170176" y="2499359"/>
            <a:ext cx="1737360" cy="378459"/>
          </a:xfrm>
          <a:prstGeom prst="rect">
            <a:avLst/>
          </a:prstGeom>
          <a:solidFill>
            <a:srgbClr val="BEE6FB"/>
          </a:solidFill>
        </p:spPr>
        <p:txBody>
          <a:bodyPr vert="horz" wrap="square" lIns="0" tIns="0" rIns="0" bIns="0"/>
          <a:lstStyle/>
          <a:p>
            <a:endParaRPr/>
          </a:p>
        </p:txBody>
      </p:sp>
      <p:sp>
        <p:nvSpPr>
          <p:cNvPr id="114" name="textbox 114"/>
          <p:cNvSpPr/>
          <p:nvPr/>
        </p:nvSpPr>
        <p:spPr>
          <a:xfrm>
            <a:off x="2170176" y="5608320"/>
            <a:ext cx="1737360" cy="378459"/>
          </a:xfrm>
          <a:prstGeom prst="rect">
            <a:avLst/>
          </a:prstGeom>
          <a:solidFill>
            <a:srgbClr val="BEE6FB"/>
          </a:solidFill>
        </p:spPr>
        <p:txBody>
          <a:bodyPr vert="horz" wrap="square" lIns="0" tIns="0" rIns="0" bIns="0"/>
          <a:lstStyle/>
          <a:p>
            <a:endParaRPr/>
          </a:p>
        </p:txBody>
      </p:sp>
      <p:sp>
        <p:nvSpPr>
          <p:cNvPr id="116" name="textbox 116"/>
          <p:cNvSpPr/>
          <p:nvPr/>
        </p:nvSpPr>
        <p:spPr>
          <a:xfrm>
            <a:off x="2170176" y="4832603"/>
            <a:ext cx="1737360" cy="378459"/>
          </a:xfrm>
          <a:prstGeom prst="rect">
            <a:avLst/>
          </a:prstGeom>
          <a:solidFill>
            <a:srgbClr val="BEE6FB"/>
          </a:solidFill>
        </p:spPr>
        <p:txBody>
          <a:bodyPr vert="horz" wrap="square" lIns="0" tIns="0" rIns="0" bIns="0"/>
          <a:lstStyle/>
          <a:p>
            <a:endParaRPr/>
          </a:p>
        </p:txBody>
      </p:sp>
      <p:sp>
        <p:nvSpPr>
          <p:cNvPr id="118" name="textbox 118"/>
          <p:cNvSpPr/>
          <p:nvPr/>
        </p:nvSpPr>
        <p:spPr>
          <a:xfrm>
            <a:off x="2170176" y="4055363"/>
            <a:ext cx="1737360" cy="378459"/>
          </a:xfrm>
          <a:prstGeom prst="rect">
            <a:avLst/>
          </a:prstGeom>
          <a:solidFill>
            <a:srgbClr val="BEE6FB"/>
          </a:solidFill>
        </p:spPr>
        <p:txBody>
          <a:bodyPr vert="horz" wrap="square" lIns="0" tIns="0" rIns="0" bIns="0"/>
          <a:lstStyle/>
          <a:p>
            <a:endParaRPr/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70176" y="5609844"/>
            <a:ext cx="1352854" cy="376427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73224" y="4055363"/>
            <a:ext cx="1332661" cy="376428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70176" y="2499359"/>
            <a:ext cx="1329359" cy="376428"/>
          </a:xfrm>
          <a:prstGeom prst="rect">
            <a:avLst/>
          </a:prstGeom>
        </p:spPr>
      </p:pic>
      <p:pic>
        <p:nvPicPr>
          <p:cNvPr id="126" name="picture 1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70176" y="4832603"/>
            <a:ext cx="1317929" cy="376428"/>
          </a:xfrm>
          <a:prstGeom prst="rect">
            <a:avLst/>
          </a:prstGeom>
        </p:spPr>
      </p:pic>
      <p:pic>
        <p:nvPicPr>
          <p:cNvPr id="128" name="picture 1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0176" y="3281171"/>
            <a:ext cx="1292371" cy="376428"/>
          </a:xfrm>
          <a:prstGeom prst="rect">
            <a:avLst/>
          </a:prstGeom>
        </p:spPr>
      </p:pic>
      <p:sp>
        <p:nvSpPr>
          <p:cNvPr id="130" name="textbox 130"/>
          <p:cNvSpPr/>
          <p:nvPr/>
        </p:nvSpPr>
        <p:spPr>
          <a:xfrm>
            <a:off x="654786" y="3318916"/>
            <a:ext cx="938530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640"/>
              </a:lnSpc>
              <a:tabLst/>
            </a:pPr>
            <a:endParaRPr lang="Arial" altLang="Arial" sz="100" dirty="0"/>
          </a:p>
          <a:p>
            <a:pPr marL="12700" indent="1270" algn="l" rtl="0" eaLnBrk="0">
              <a:lnSpc>
                <a:spcPct val="101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深圳总部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研发中心</a:t>
            </a:r>
            <a:endParaRPr lang="Microsoft YaHei" altLang="Microsoft YaHei" sz="1700" dirty="0"/>
          </a:p>
        </p:txBody>
      </p:sp>
      <p:sp>
        <p:nvSpPr>
          <p:cNvPr id="132" name="textbox 132"/>
          <p:cNvSpPr/>
          <p:nvPr/>
        </p:nvSpPr>
        <p:spPr>
          <a:xfrm rot="20220000">
            <a:off x="9707899" y="6035858"/>
            <a:ext cx="700405" cy="329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7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高安全</a:t>
            </a:r>
            <a:endParaRPr lang="SimHei" altLang="SimHei" sz="1800" dirty="0"/>
          </a:p>
        </p:txBody>
      </p:sp>
      <p:sp>
        <p:nvSpPr>
          <p:cNvPr id="134" name="path"/>
          <p:cNvSpPr/>
          <p:nvPr/>
        </p:nvSpPr>
        <p:spPr>
          <a:xfrm>
            <a:off x="8379142" y="6475958"/>
            <a:ext cx="320916" cy="314274"/>
          </a:xfrm>
          <a:custGeom>
            <a:avLst/>
            <a:gdLst/>
            <a:ahLst/>
            <a:cxnLst/>
            <a:rect l="0" t="0" r="0" b="0"/>
            <a:pathLst>
              <a:path w="505" h="494">
                <a:moveTo>
                  <a:pt x="493" y="63"/>
                </a:moveTo>
                <a:cubicBezTo>
                  <a:pt x="484" y="52"/>
                  <a:pt x="430" y="10"/>
                  <a:pt x="419" y="10"/>
                </a:cubicBezTo>
                <a:cubicBezTo>
                  <a:pt x="419" y="0"/>
                  <a:pt x="399" y="0"/>
                  <a:pt x="389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5" y="0"/>
                  <a:pt x="85" y="0"/>
                  <a:pt x="73" y="10"/>
                </a:cubicBezTo>
                <a:cubicBezTo>
                  <a:pt x="73" y="10"/>
                  <a:pt x="21" y="52"/>
                  <a:pt x="10" y="63"/>
                </a:cubicBezTo>
                <a:cubicBezTo>
                  <a:pt x="0" y="63"/>
                  <a:pt x="0" y="73"/>
                  <a:pt x="0" y="95"/>
                </a:cubicBezTo>
                <a:cubicBezTo>
                  <a:pt x="0" y="104"/>
                  <a:pt x="52" y="474"/>
                  <a:pt x="52" y="474"/>
                </a:cubicBezTo>
                <a:cubicBezTo>
                  <a:pt x="62" y="484"/>
                  <a:pt x="73" y="494"/>
                  <a:pt x="85" y="494"/>
                </a:cubicBezTo>
                <a:cubicBezTo>
                  <a:pt x="419" y="494"/>
                  <a:pt x="419" y="494"/>
                  <a:pt x="419" y="494"/>
                </a:cubicBezTo>
                <a:cubicBezTo>
                  <a:pt x="430" y="494"/>
                  <a:pt x="441" y="484"/>
                  <a:pt x="451" y="474"/>
                </a:cubicBezTo>
                <a:cubicBezTo>
                  <a:pt x="451" y="474"/>
                  <a:pt x="505" y="104"/>
                  <a:pt x="505" y="95"/>
                </a:cubicBezTo>
                <a:cubicBezTo>
                  <a:pt x="505" y="73"/>
                  <a:pt x="493" y="63"/>
                  <a:pt x="493" y="63"/>
                </a:cubicBezTo>
                <a:moveTo>
                  <a:pt x="252" y="316"/>
                </a:moveTo>
                <a:cubicBezTo>
                  <a:pt x="157" y="316"/>
                  <a:pt x="137" y="178"/>
                  <a:pt x="126" y="147"/>
                </a:cubicBezTo>
                <a:cubicBezTo>
                  <a:pt x="189" y="147"/>
                  <a:pt x="189" y="147"/>
                  <a:pt x="189" y="147"/>
                </a:cubicBezTo>
                <a:cubicBezTo>
                  <a:pt x="189" y="189"/>
                  <a:pt x="211" y="264"/>
                  <a:pt x="252" y="264"/>
                </a:cubicBezTo>
                <a:cubicBezTo>
                  <a:pt x="294" y="264"/>
                  <a:pt x="304" y="189"/>
                  <a:pt x="315" y="147"/>
                </a:cubicBezTo>
                <a:cubicBezTo>
                  <a:pt x="367" y="147"/>
                  <a:pt x="367" y="147"/>
                  <a:pt x="367" y="147"/>
                </a:cubicBezTo>
                <a:cubicBezTo>
                  <a:pt x="367" y="178"/>
                  <a:pt x="347" y="316"/>
                  <a:pt x="252" y="316"/>
                </a:cubicBezTo>
                <a:moveTo>
                  <a:pt x="42" y="95"/>
                </a:moveTo>
                <a:cubicBezTo>
                  <a:pt x="105" y="32"/>
                  <a:pt x="105" y="32"/>
                  <a:pt x="105" y="32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463" y="95"/>
                  <a:pt x="463" y="95"/>
                  <a:pt x="463" y="95"/>
                </a:cubicBezTo>
                <a:lnTo>
                  <a:pt x="42" y="95"/>
                </a:ln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" name="rect"/>
          <p:cNvSpPr/>
          <p:nvPr/>
        </p:nvSpPr>
        <p:spPr>
          <a:xfrm>
            <a:off x="1026160" y="1929129"/>
            <a:ext cx="7893684" cy="7620"/>
          </a:xfrm>
          <a:prstGeom prst="rect">
            <a:avLst/>
          </a:prstGeom>
          <a:solidFill>
            <a:srgbClr val="A6A6A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" name="path"/>
          <p:cNvSpPr/>
          <p:nvPr/>
        </p:nvSpPr>
        <p:spPr>
          <a:xfrm>
            <a:off x="9416478" y="2756001"/>
            <a:ext cx="116116" cy="103759"/>
          </a:xfrm>
          <a:custGeom>
            <a:avLst/>
            <a:gdLst/>
            <a:ahLst/>
            <a:cxnLst/>
            <a:rect l="0" t="0" r="0" b="0"/>
            <a:pathLst>
              <a:path w="182" h="163">
                <a:moveTo>
                  <a:pt x="163" y="25"/>
                </a:moveTo>
                <a:cubicBezTo>
                  <a:pt x="157" y="25"/>
                  <a:pt x="157" y="25"/>
                  <a:pt x="157" y="25"/>
                </a:cubicBezTo>
                <a:cubicBezTo>
                  <a:pt x="157" y="163"/>
                  <a:pt x="157" y="163"/>
                  <a:pt x="157" y="163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76" y="163"/>
                  <a:pt x="182" y="156"/>
                  <a:pt x="182" y="146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35"/>
                  <a:pt x="176" y="25"/>
                  <a:pt x="163" y="25"/>
                </a:cubicBezTo>
                <a:moveTo>
                  <a:pt x="0" y="45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56"/>
                  <a:pt x="9" y="163"/>
                  <a:pt x="19" y="163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26" y="25"/>
                  <a:pt x="26" y="25"/>
                  <a:pt x="26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9" y="25"/>
                  <a:pt x="0" y="35"/>
                  <a:pt x="0" y="45"/>
                </a:cubicBezTo>
                <a:moveTo>
                  <a:pt x="124" y="9"/>
                </a:moveTo>
                <a:cubicBezTo>
                  <a:pt x="117" y="6"/>
                  <a:pt x="107" y="0"/>
                  <a:pt x="91" y="0"/>
                </a:cubicBezTo>
                <a:cubicBezTo>
                  <a:pt x="75" y="0"/>
                  <a:pt x="65" y="6"/>
                  <a:pt x="58" y="9"/>
                </a:cubicBezTo>
                <a:cubicBezTo>
                  <a:pt x="58" y="25"/>
                  <a:pt x="58" y="25"/>
                  <a:pt x="58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143" y="163"/>
                  <a:pt x="143" y="163"/>
                  <a:pt x="143" y="163"/>
                </a:cubicBezTo>
                <a:cubicBezTo>
                  <a:pt x="143" y="25"/>
                  <a:pt x="143" y="25"/>
                  <a:pt x="143" y="25"/>
                </a:cubicBezTo>
                <a:cubicBezTo>
                  <a:pt x="124" y="25"/>
                  <a:pt x="124" y="25"/>
                  <a:pt x="124" y="25"/>
                </a:cubicBezTo>
                <a:lnTo>
                  <a:pt x="124" y="9"/>
                </a:lnTo>
                <a:close/>
                <a:moveTo>
                  <a:pt x="110" y="25"/>
                </a:moveTo>
                <a:cubicBezTo>
                  <a:pt x="71" y="25"/>
                  <a:pt x="71" y="25"/>
                  <a:pt x="71" y="25"/>
                </a:cubicBezTo>
                <a:cubicBezTo>
                  <a:pt x="71" y="16"/>
                  <a:pt x="71" y="16"/>
                  <a:pt x="71" y="16"/>
                </a:cubicBezTo>
                <a:cubicBezTo>
                  <a:pt x="75" y="12"/>
                  <a:pt x="81" y="9"/>
                  <a:pt x="91" y="9"/>
                </a:cubicBezTo>
                <a:cubicBezTo>
                  <a:pt x="101" y="9"/>
                  <a:pt x="107" y="12"/>
                  <a:pt x="110" y="16"/>
                </a:cubicBezTo>
                <a:lnTo>
                  <a:pt x="110" y="25"/>
                </a:ln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" name="rect"/>
          <p:cNvSpPr/>
          <p:nvPr/>
        </p:nvSpPr>
        <p:spPr>
          <a:xfrm>
            <a:off x="1652905" y="4998084"/>
            <a:ext cx="439419" cy="7620"/>
          </a:xfrm>
          <a:prstGeom prst="rect">
            <a:avLst/>
          </a:prstGeom>
          <a:solidFill>
            <a:srgbClr val="477AB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" name="rect"/>
          <p:cNvSpPr/>
          <p:nvPr/>
        </p:nvSpPr>
        <p:spPr>
          <a:xfrm>
            <a:off x="1652905" y="5799454"/>
            <a:ext cx="439419" cy="7620"/>
          </a:xfrm>
          <a:prstGeom prst="rect">
            <a:avLst/>
          </a:prstGeom>
          <a:solidFill>
            <a:srgbClr val="477AB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picture 10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072" name="textbox 1072"/>
          <p:cNvSpPr/>
          <p:nvPr/>
        </p:nvSpPr>
        <p:spPr>
          <a:xfrm>
            <a:off x="1556359" y="1859508"/>
            <a:ext cx="9187815" cy="449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970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0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73075" indent="1270" algn="l" rtl="0" eaLnBrk="0">
              <a:lnSpc>
                <a:spcPct val="108000"/>
              </a:lnSpc>
              <a:spcBef>
                <a:spcPts val="9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华安财产保险股份有限公司（以下简称</a:t>
            </a:r>
            <a:r>
              <a:rPr sz="15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“华安保险”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）是经中国人民银行批准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于1996年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10月18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日正式创立的一家专业财产保险公司</a:t>
            </a:r>
            <a:r>
              <a:rPr sz="15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，总部设于深圳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，注册资本21亿元人民币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主要经营各种财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产险、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责任险、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信用保证险、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农业险、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意外伤害险、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短期健康险和再保险业务。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经过二十余年的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发展</a:t>
            </a:r>
            <a:r>
              <a:rPr sz="15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华安保险已经成长成为资产质量优良、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员工队伍蓬勃、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创新能力突出的全国性金融机构。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24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4344" indent="-635" algn="l" rtl="0" eaLnBrk="0">
              <a:lnSpc>
                <a:spcPct val="110000"/>
              </a:lnSpc>
              <a:spcBef>
                <a:spcPts val="543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销售费用管理系统做为华安保险的核心系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统之一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，之前一直运行在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数据库环境下。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随着数据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量的增加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目前系统已经不堪重负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，特别是多维度查询非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常慢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，客户满意度低下。</a:t>
            </a:r>
            <a:endParaRPr lang="Microsoft YaHei" altLang="Microsoft YaHei" sz="1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13334" algn="l" rtl="0" eaLnBrk="0">
              <a:lnSpc>
                <a:spcPct val="95000"/>
              </a:lnSpc>
              <a:spcBef>
                <a:spcPts val="52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97205" indent="-6985" algn="l" rtl="0" eaLnBrk="0">
              <a:lnSpc>
                <a:spcPct val="102000"/>
              </a:lnSpc>
              <a:spcBef>
                <a:spcPts val="974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销售费用管理系统采用国产服务器+麒麟操作+九有数据库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+九有数据库集群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         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CLUSTER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高级版。</a:t>
            </a:r>
            <a:endParaRPr lang="Microsoft YaHei" altLang="Microsoft YaHei" sz="15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17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500" dirty="0"/>
          </a:p>
          <a:p>
            <a:pPr marL="476884" indent="-2540" algn="l" rtl="0" eaLnBrk="0">
              <a:lnSpc>
                <a:spcPct val="102000"/>
              </a:lnSpc>
              <a:spcBef>
                <a:spcPts val="2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九有数据库集群软件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CLUSTER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依托九有技术核心发明专利研发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，具有支持复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杂查询场景下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多维度高效查询能力。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特别适合 金融保险类需要复杂查询的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OLTP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应用场景。</a:t>
            </a:r>
            <a:endParaRPr lang="Microsoft YaHei" altLang="Microsoft YaHei" sz="1500" dirty="0"/>
          </a:p>
        </p:txBody>
      </p:sp>
      <p:sp>
        <p:nvSpPr>
          <p:cNvPr id="1074" name="textbox 1074"/>
          <p:cNvSpPr/>
          <p:nvPr/>
        </p:nvSpPr>
        <p:spPr>
          <a:xfrm>
            <a:off x="4575250" y="459460"/>
            <a:ext cx="4580890" cy="1079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65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>
                <a:tab pos="4567554" algn="l"/>
              </a:tabLst>
            </a:pP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典型客户案例之华安保险</a:t>
            </a:r>
            <a:r>
              <a:rPr sz="23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marL="673734" algn="l" rtl="0" eaLnBrk="0">
              <a:lnSpc>
                <a:spcPct val="94000"/>
              </a:lnSpc>
              <a:spcBef>
                <a:spcPts val="1"/>
              </a:spcBef>
              <a:tabLst/>
            </a:pPr>
            <a:r>
              <a:rPr sz="2700" b="1" kern="0" spc="8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华安保险</a:t>
            </a:r>
            <a:endParaRPr lang="Microsoft YaHei" altLang="Microsoft YaHei" sz="2700" dirty="0"/>
          </a:p>
        </p:txBody>
      </p:sp>
      <p:pic>
        <p:nvPicPr>
          <p:cNvPr id="1076" name="picture 10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07850" y="1139951"/>
            <a:ext cx="1493519" cy="350520"/>
          </a:xfrm>
          <a:prstGeom prst="rect">
            <a:avLst/>
          </a:prstGeom>
        </p:spPr>
      </p:pic>
      <p:sp>
        <p:nvSpPr>
          <p:cNvPr id="1078" name="path"/>
          <p:cNvSpPr/>
          <p:nvPr/>
        </p:nvSpPr>
        <p:spPr>
          <a:xfrm>
            <a:off x="1016393" y="302093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7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7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0" name="path"/>
          <p:cNvSpPr/>
          <p:nvPr/>
        </p:nvSpPr>
        <p:spPr>
          <a:xfrm>
            <a:off x="1077163" y="42752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2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4" name="path"/>
          <p:cNvSpPr/>
          <p:nvPr/>
        </p:nvSpPr>
        <p:spPr>
          <a:xfrm>
            <a:off x="1117955" y="5650179"/>
            <a:ext cx="56261" cy="58051"/>
          </a:xfrm>
          <a:custGeom>
            <a:avLst/>
            <a:gdLst/>
            <a:ahLst/>
            <a:cxnLst/>
            <a:rect l="0" t="0" r="0" b="0"/>
            <a:pathLst>
              <a:path w="88" h="91">
                <a:moveTo>
                  <a:pt x="86" y="13"/>
                </a:moveTo>
                <a:cubicBezTo>
                  <a:pt x="88" y="8"/>
                  <a:pt x="86" y="3"/>
                  <a:pt x="82" y="1"/>
                </a:cubicBezTo>
                <a:cubicBezTo>
                  <a:pt x="77" y="0"/>
                  <a:pt x="72" y="2"/>
                  <a:pt x="70" y="6"/>
                </a:cubicBezTo>
                <a:lnTo>
                  <a:pt x="70" y="6"/>
                </a:lnTo>
                <a:cubicBezTo>
                  <a:pt x="58" y="37"/>
                  <a:pt x="34" y="61"/>
                  <a:pt x="6" y="73"/>
                </a:cubicBezTo>
                <a:cubicBezTo>
                  <a:pt x="2" y="75"/>
                  <a:pt x="0" y="80"/>
                  <a:pt x="1" y="84"/>
                </a:cubicBezTo>
                <a:cubicBezTo>
                  <a:pt x="3" y="89"/>
                  <a:pt x="8" y="91"/>
                  <a:pt x="13" y="89"/>
                </a:cubicBezTo>
                <a:cubicBezTo>
                  <a:pt x="13" y="89"/>
                  <a:pt x="13" y="89"/>
                  <a:pt x="13" y="89"/>
                </a:cubicBezTo>
                <a:cubicBezTo>
                  <a:pt x="45" y="75"/>
                  <a:pt x="72" y="48"/>
                  <a:pt x="86" y="13"/>
                </a:cubicBezTo>
                <a:cubicBezTo>
                  <a:pt x="86" y="13"/>
                  <a:pt x="86" y="13"/>
                  <a:pt x="86" y="13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6" name="textbox 1086"/>
          <p:cNvSpPr/>
          <p:nvPr/>
        </p:nvSpPr>
        <p:spPr>
          <a:xfrm>
            <a:off x="1005928" y="553882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1088" name="rect"/>
          <p:cNvSpPr/>
          <p:nvPr/>
        </p:nvSpPr>
        <p:spPr>
          <a:xfrm>
            <a:off x="1071816" y="560407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extbox 1090"/>
          <p:cNvSpPr/>
          <p:nvPr/>
        </p:nvSpPr>
        <p:spPr>
          <a:xfrm>
            <a:off x="1556359" y="2296551"/>
            <a:ext cx="9163684" cy="4058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222"/>
              </a:lnSpc>
              <a:tabLst/>
            </a:pPr>
            <a:endParaRPr lang="Arial" altLang="Arial" sz="100" dirty="0"/>
          </a:p>
          <a:p>
            <a:pPr marL="471805" indent="1905" algn="l" rtl="0" eaLnBrk="0">
              <a:lnSpc>
                <a:spcPct val="103000"/>
              </a:lnSpc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深圳市易行网交通科技有限公司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，成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立于2010年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，位于广东省深圳市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，是一家以从事软件和信息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技术服务业为主的企业。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属于深圳市投资控股有限公司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（简称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“深投控”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）全资下属信息化服务  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企业。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833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4980" algn="l" rtl="0" eaLnBrk="0">
              <a:lnSpc>
                <a:spcPct val="96000"/>
              </a:lnSpc>
              <a:spcBef>
                <a:spcPts val="855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财务系统按照79号文要求做全栈国产化改造升级。</a:t>
            </a:r>
            <a:endParaRPr lang="Microsoft YaHei" altLang="Microsoft YaHei" sz="15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marL="13334" algn="l" rtl="0" eaLnBrk="0">
              <a:lnSpc>
                <a:spcPct val="95000"/>
              </a:lnSpc>
              <a:spcBef>
                <a:spcPts val="51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72440" indent="635" algn="l" rtl="0" eaLnBrk="0">
              <a:lnSpc>
                <a:spcPct val="102000"/>
              </a:lnSpc>
              <a:spcBef>
                <a:spcPts val="1055"/>
              </a:spcBef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新系统架构全栈采用国产化方案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，数据存储层采用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集群软件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CLUSTER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组合九有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财务系统采用国内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成熟的某财务软件供应商产品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升级过程应用程序标准产品0</a:t>
            </a:r>
            <a:endParaRPr lang="Microsoft YaHei" altLang="Microsoft YaHei" sz="1500" dirty="0"/>
          </a:p>
          <a:p>
            <a:pPr marL="471805" algn="l" rtl="0" eaLnBrk="0">
              <a:lnSpc>
                <a:spcPct val="96000"/>
              </a:lnSpc>
              <a:spcBef>
                <a:spcPts val="192"/>
              </a:spcBef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代码修改。</a:t>
            </a:r>
            <a:endParaRPr lang="Microsoft YaHei" altLang="Microsoft YaHei" sz="1500" dirty="0"/>
          </a:p>
          <a:p>
            <a:pPr algn="l" rtl="0" eaLnBrk="0">
              <a:lnSpc>
                <a:spcPct val="15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18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marL="474980" indent="-635" algn="l" rtl="0" eaLnBrk="0">
              <a:lnSpc>
                <a:spcPct val="110000"/>
              </a:lnSpc>
              <a:spcBef>
                <a:spcPts val="363"/>
              </a:spcBef>
              <a:tabLst/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产品语法上完全兼容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Postgresql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高度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兼容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Oracle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对于很多行业通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用软件具有良好的兼容性和适配性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，通过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零代码修改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快速实现数据库层的国产化改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造。</a:t>
            </a:r>
            <a:endParaRPr lang="Microsoft YaHei" altLang="Microsoft YaHei" sz="1500" dirty="0"/>
          </a:p>
        </p:txBody>
      </p:sp>
      <p:sp>
        <p:nvSpPr>
          <p:cNvPr id="1092" name="textbox 1092"/>
          <p:cNvSpPr/>
          <p:nvPr/>
        </p:nvSpPr>
        <p:spPr>
          <a:xfrm>
            <a:off x="1557045" y="460679"/>
            <a:ext cx="7599044" cy="1671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lang="Arial" altLang="Arial" sz="100" dirty="0"/>
          </a:p>
          <a:p>
            <a:pPr marL="1520189" algn="l" rtl="0" eaLnBrk="0">
              <a:lnSpc>
                <a:spcPct val="94000"/>
              </a:lnSpc>
              <a:tabLst>
                <a:tab pos="2395854" algn="l"/>
                <a:tab pos="7585709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典型客户案例之易行网  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marL="3156585" algn="l" rtl="0" eaLnBrk="0">
              <a:lnSpc>
                <a:spcPct val="94000"/>
              </a:lnSpc>
              <a:spcBef>
                <a:spcPts val="815"/>
              </a:spcBef>
              <a:tabLst/>
            </a:pPr>
            <a:r>
              <a:rPr sz="2700" b="1" kern="0" spc="9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易行网交通科技</a:t>
            </a:r>
            <a:endParaRPr lang="Microsoft YaHei" altLang="Microsoft YaHei" sz="2700" dirty="0"/>
          </a:p>
          <a:p>
            <a:pPr algn="l" rtl="0" eaLnBrk="0">
              <a:lnSpc>
                <a:spcPct val="19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95000"/>
              </a:lnSpc>
              <a:spcBef>
                <a:spcPts val="2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</p:txBody>
      </p:sp>
      <p:pic>
        <p:nvPicPr>
          <p:cNvPr id="1094" name="picture 10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266654" y="990599"/>
            <a:ext cx="1226819" cy="595884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 rot="21600000">
            <a:off x="822960" y="4075175"/>
            <a:ext cx="635508" cy="461772"/>
            <a:chOff x="0" y="0"/>
            <a:chExt cx="635508" cy="461772"/>
          </a:xfrm>
        </p:grpSpPr>
        <p:sp>
          <p:nvSpPr>
            <p:cNvPr id="1096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4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8B8D8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98" name="path"/>
            <p:cNvSpPr/>
            <p:nvPr/>
          </p:nvSpPr>
          <p:spPr>
            <a:xfrm>
              <a:off x="132245" y="53899"/>
              <a:ext cx="355066" cy="354317"/>
            </a:xfrm>
            <a:custGeom>
              <a:avLst/>
              <a:gdLst/>
              <a:ahLst/>
              <a:cxnLst/>
              <a:rect l="0" t="0" r="0" b="0"/>
              <a:pathLst>
                <a:path w="559" h="557">
                  <a:moveTo>
                    <a:pt x="210" y="521"/>
                  </a:moveTo>
                  <a:cubicBezTo>
                    <a:pt x="152" y="464"/>
                    <a:pt x="94" y="405"/>
                    <a:pt x="36" y="348"/>
                  </a:cubicBezTo>
                  <a:cubicBezTo>
                    <a:pt x="86" y="188"/>
                    <a:pt x="299" y="195"/>
                    <a:pt x="348" y="36"/>
                  </a:cubicBezTo>
                  <a:cubicBezTo>
                    <a:pt x="406" y="93"/>
                    <a:pt x="464" y="152"/>
                    <a:pt x="522" y="209"/>
                  </a:cubicBezTo>
                  <a:cubicBezTo>
                    <a:pt x="473" y="369"/>
                    <a:pt x="259" y="362"/>
                    <a:pt x="210" y="521"/>
                  </a:cubicBezTo>
                  <a:moveTo>
                    <a:pt x="546" y="185"/>
                  </a:moveTo>
                  <a:lnTo>
                    <a:pt x="373" y="12"/>
                  </a:lnTo>
                  <a:cubicBezTo>
                    <a:pt x="364" y="3"/>
                    <a:pt x="352" y="0"/>
                    <a:pt x="340" y="2"/>
                  </a:cubicBezTo>
                  <a:cubicBezTo>
                    <a:pt x="334" y="4"/>
                    <a:pt x="328" y="7"/>
                    <a:pt x="324" y="12"/>
                  </a:cubicBezTo>
                  <a:cubicBezTo>
                    <a:pt x="320" y="15"/>
                    <a:pt x="317" y="20"/>
                    <a:pt x="315" y="26"/>
                  </a:cubicBezTo>
                  <a:cubicBezTo>
                    <a:pt x="307" y="51"/>
                    <a:pt x="294" y="73"/>
                    <a:pt x="274" y="93"/>
                  </a:cubicBezTo>
                  <a:cubicBezTo>
                    <a:pt x="247" y="120"/>
                    <a:pt x="212" y="140"/>
                    <a:pt x="175" y="162"/>
                  </a:cubicBezTo>
                  <a:cubicBezTo>
                    <a:pt x="136" y="185"/>
                    <a:pt x="95" y="208"/>
                    <a:pt x="62" y="241"/>
                  </a:cubicBezTo>
                  <a:cubicBezTo>
                    <a:pt x="34" y="270"/>
                    <a:pt x="15" y="301"/>
                    <a:pt x="3" y="338"/>
                  </a:cubicBezTo>
                  <a:cubicBezTo>
                    <a:pt x="0" y="350"/>
                    <a:pt x="3" y="363"/>
                    <a:pt x="12" y="372"/>
                  </a:cubicBezTo>
                  <a:lnTo>
                    <a:pt x="185" y="545"/>
                  </a:lnTo>
                  <a:cubicBezTo>
                    <a:pt x="194" y="554"/>
                    <a:pt x="206" y="557"/>
                    <a:pt x="218" y="555"/>
                  </a:cubicBezTo>
                  <a:cubicBezTo>
                    <a:pt x="224" y="553"/>
                    <a:pt x="230" y="550"/>
                    <a:pt x="234" y="545"/>
                  </a:cubicBezTo>
                  <a:cubicBezTo>
                    <a:pt x="238" y="542"/>
                    <a:pt x="241" y="537"/>
                    <a:pt x="243" y="531"/>
                  </a:cubicBezTo>
                  <a:cubicBezTo>
                    <a:pt x="251" y="506"/>
                    <a:pt x="264" y="484"/>
                    <a:pt x="284" y="464"/>
                  </a:cubicBezTo>
                  <a:cubicBezTo>
                    <a:pt x="311" y="437"/>
                    <a:pt x="346" y="417"/>
                    <a:pt x="383" y="395"/>
                  </a:cubicBezTo>
                  <a:cubicBezTo>
                    <a:pt x="422" y="372"/>
                    <a:pt x="463" y="349"/>
                    <a:pt x="496" y="316"/>
                  </a:cubicBezTo>
                  <a:cubicBezTo>
                    <a:pt x="524" y="287"/>
                    <a:pt x="544" y="256"/>
                    <a:pt x="555" y="219"/>
                  </a:cubicBezTo>
                  <a:cubicBezTo>
                    <a:pt x="559" y="207"/>
                    <a:pt x="555" y="194"/>
                    <a:pt x="546" y="185"/>
                  </a:cubicBezTo>
                </a:path>
                <a:path w="559" h="557">
                  <a:moveTo>
                    <a:pt x="332" y="300"/>
                  </a:moveTo>
                  <a:cubicBezTo>
                    <a:pt x="331" y="303"/>
                    <a:pt x="329" y="305"/>
                    <a:pt x="327" y="308"/>
                  </a:cubicBezTo>
                  <a:cubicBezTo>
                    <a:pt x="317" y="298"/>
                    <a:pt x="308" y="287"/>
                    <a:pt x="298" y="276"/>
                  </a:cubicBezTo>
                  <a:cubicBezTo>
                    <a:pt x="300" y="275"/>
                    <a:pt x="303" y="274"/>
                    <a:pt x="306" y="273"/>
                  </a:cubicBezTo>
                  <a:cubicBezTo>
                    <a:pt x="309" y="271"/>
                    <a:pt x="311" y="271"/>
                    <a:pt x="314" y="270"/>
                  </a:cubicBezTo>
                  <a:cubicBezTo>
                    <a:pt x="317" y="270"/>
                    <a:pt x="320" y="270"/>
                    <a:pt x="323" y="271"/>
                  </a:cubicBezTo>
                  <a:cubicBezTo>
                    <a:pt x="326" y="271"/>
                    <a:pt x="328" y="273"/>
                    <a:pt x="331" y="275"/>
                  </a:cubicBezTo>
                  <a:cubicBezTo>
                    <a:pt x="333" y="278"/>
                    <a:pt x="335" y="280"/>
                    <a:pt x="335" y="283"/>
                  </a:cubicBezTo>
                  <a:cubicBezTo>
                    <a:pt x="336" y="286"/>
                    <a:pt x="336" y="289"/>
                    <a:pt x="336" y="291"/>
                  </a:cubicBezTo>
                  <a:cubicBezTo>
                    <a:pt x="335" y="294"/>
                    <a:pt x="334" y="297"/>
                    <a:pt x="332" y="300"/>
                  </a:cubicBezTo>
                  <a:moveTo>
                    <a:pt x="251" y="265"/>
                  </a:moveTo>
                  <a:cubicBezTo>
                    <a:pt x="246" y="266"/>
                    <a:pt x="242" y="264"/>
                    <a:pt x="238" y="260"/>
                  </a:cubicBezTo>
                  <a:cubicBezTo>
                    <a:pt x="236" y="259"/>
                    <a:pt x="235" y="257"/>
                    <a:pt x="234" y="255"/>
                  </a:cubicBezTo>
                  <a:cubicBezTo>
                    <a:pt x="234" y="253"/>
                    <a:pt x="234" y="250"/>
                    <a:pt x="234" y="248"/>
                  </a:cubicBezTo>
                  <a:cubicBezTo>
                    <a:pt x="234" y="245"/>
                    <a:pt x="235" y="242"/>
                    <a:pt x="236" y="240"/>
                  </a:cubicBezTo>
                  <a:cubicBezTo>
                    <a:pt x="237" y="237"/>
                    <a:pt x="239" y="234"/>
                    <a:pt x="242" y="231"/>
                  </a:cubicBezTo>
                  <a:cubicBezTo>
                    <a:pt x="251" y="240"/>
                    <a:pt x="259" y="250"/>
                    <a:pt x="268" y="260"/>
                  </a:cubicBezTo>
                  <a:cubicBezTo>
                    <a:pt x="261" y="263"/>
                    <a:pt x="256" y="265"/>
                    <a:pt x="251" y="265"/>
                  </a:cubicBezTo>
                  <a:moveTo>
                    <a:pt x="348" y="254"/>
                  </a:moveTo>
                  <a:cubicBezTo>
                    <a:pt x="342" y="249"/>
                    <a:pt x="336" y="246"/>
                    <a:pt x="331" y="244"/>
                  </a:cubicBezTo>
                  <a:cubicBezTo>
                    <a:pt x="325" y="243"/>
                    <a:pt x="319" y="242"/>
                    <a:pt x="313" y="242"/>
                  </a:cubicBezTo>
                  <a:cubicBezTo>
                    <a:pt x="308" y="243"/>
                    <a:pt x="302" y="244"/>
                    <a:pt x="296" y="246"/>
                  </a:cubicBezTo>
                  <a:cubicBezTo>
                    <a:pt x="290" y="249"/>
                    <a:pt x="284" y="251"/>
                    <a:pt x="279" y="254"/>
                  </a:cubicBezTo>
                  <a:cubicBezTo>
                    <a:pt x="269" y="243"/>
                    <a:pt x="260" y="233"/>
                    <a:pt x="251" y="223"/>
                  </a:cubicBezTo>
                  <a:cubicBezTo>
                    <a:pt x="255" y="219"/>
                    <a:pt x="259" y="217"/>
                    <a:pt x="263" y="217"/>
                  </a:cubicBezTo>
                  <a:cubicBezTo>
                    <a:pt x="267" y="217"/>
                    <a:pt x="271" y="217"/>
                    <a:pt x="274" y="218"/>
                  </a:cubicBezTo>
                  <a:cubicBezTo>
                    <a:pt x="278" y="219"/>
                    <a:pt x="281" y="220"/>
                    <a:pt x="284" y="220"/>
                  </a:cubicBezTo>
                  <a:cubicBezTo>
                    <a:pt x="287" y="221"/>
                    <a:pt x="290" y="220"/>
                    <a:pt x="292" y="218"/>
                  </a:cubicBezTo>
                  <a:cubicBezTo>
                    <a:pt x="295" y="216"/>
                    <a:pt x="296" y="213"/>
                    <a:pt x="296" y="210"/>
                  </a:cubicBezTo>
                  <a:cubicBezTo>
                    <a:pt x="297" y="207"/>
                    <a:pt x="295" y="203"/>
                    <a:pt x="293" y="200"/>
                  </a:cubicBezTo>
                  <a:cubicBezTo>
                    <a:pt x="289" y="196"/>
                    <a:pt x="284" y="193"/>
                    <a:pt x="279" y="192"/>
                  </a:cubicBezTo>
                  <a:cubicBezTo>
                    <a:pt x="274" y="192"/>
                    <a:pt x="269" y="192"/>
                    <a:pt x="263" y="193"/>
                  </a:cubicBezTo>
                  <a:cubicBezTo>
                    <a:pt x="258" y="194"/>
                    <a:pt x="252" y="196"/>
                    <a:pt x="247" y="199"/>
                  </a:cubicBezTo>
                  <a:cubicBezTo>
                    <a:pt x="243" y="202"/>
                    <a:pt x="239" y="205"/>
                    <a:pt x="236" y="208"/>
                  </a:cubicBezTo>
                  <a:cubicBezTo>
                    <a:pt x="235" y="207"/>
                    <a:pt x="233" y="206"/>
                    <a:pt x="232" y="205"/>
                  </a:cubicBezTo>
                  <a:cubicBezTo>
                    <a:pt x="231" y="203"/>
                    <a:pt x="229" y="203"/>
                    <a:pt x="228" y="203"/>
                  </a:cubicBezTo>
                  <a:cubicBezTo>
                    <a:pt x="226" y="203"/>
                    <a:pt x="224" y="204"/>
                    <a:pt x="223" y="205"/>
                  </a:cubicBezTo>
                  <a:cubicBezTo>
                    <a:pt x="222" y="207"/>
                    <a:pt x="221" y="208"/>
                    <a:pt x="221" y="210"/>
                  </a:cubicBezTo>
                  <a:cubicBezTo>
                    <a:pt x="221" y="212"/>
                    <a:pt x="222" y="213"/>
                    <a:pt x="223" y="214"/>
                  </a:cubicBezTo>
                  <a:cubicBezTo>
                    <a:pt x="225" y="215"/>
                    <a:pt x="226" y="216"/>
                    <a:pt x="227" y="217"/>
                  </a:cubicBezTo>
                  <a:cubicBezTo>
                    <a:pt x="222" y="223"/>
                    <a:pt x="219" y="229"/>
                    <a:pt x="216" y="235"/>
                  </a:cubicBezTo>
                  <a:cubicBezTo>
                    <a:pt x="213" y="241"/>
                    <a:pt x="211" y="247"/>
                    <a:pt x="211" y="253"/>
                  </a:cubicBezTo>
                  <a:cubicBezTo>
                    <a:pt x="210" y="259"/>
                    <a:pt x="211" y="265"/>
                    <a:pt x="212" y="270"/>
                  </a:cubicBezTo>
                  <a:cubicBezTo>
                    <a:pt x="214" y="275"/>
                    <a:pt x="218" y="280"/>
                    <a:pt x="223" y="284"/>
                  </a:cubicBezTo>
                  <a:cubicBezTo>
                    <a:pt x="231" y="290"/>
                    <a:pt x="240" y="293"/>
                    <a:pt x="252" y="293"/>
                  </a:cubicBezTo>
                  <a:cubicBezTo>
                    <a:pt x="263" y="292"/>
                    <a:pt x="275" y="289"/>
                    <a:pt x="288" y="282"/>
                  </a:cubicBezTo>
                  <a:cubicBezTo>
                    <a:pt x="298" y="294"/>
                    <a:pt x="308" y="305"/>
                    <a:pt x="318" y="316"/>
                  </a:cubicBezTo>
                  <a:cubicBezTo>
                    <a:pt x="314" y="320"/>
                    <a:pt x="310" y="322"/>
                    <a:pt x="307" y="323"/>
                  </a:cubicBezTo>
                  <a:cubicBezTo>
                    <a:pt x="303" y="323"/>
                    <a:pt x="300" y="323"/>
                    <a:pt x="298" y="322"/>
                  </a:cubicBezTo>
                  <a:cubicBezTo>
                    <a:pt x="295" y="322"/>
                    <a:pt x="293" y="320"/>
                    <a:pt x="290" y="319"/>
                  </a:cubicBezTo>
                  <a:cubicBezTo>
                    <a:pt x="288" y="317"/>
                    <a:pt x="286" y="316"/>
                    <a:pt x="283" y="315"/>
                  </a:cubicBezTo>
                  <a:cubicBezTo>
                    <a:pt x="281" y="314"/>
                    <a:pt x="279" y="313"/>
                    <a:pt x="276" y="313"/>
                  </a:cubicBezTo>
                  <a:cubicBezTo>
                    <a:pt x="274" y="313"/>
                    <a:pt x="272" y="314"/>
                    <a:pt x="269" y="316"/>
                  </a:cubicBezTo>
                  <a:cubicBezTo>
                    <a:pt x="266" y="319"/>
                    <a:pt x="265" y="322"/>
                    <a:pt x="265" y="325"/>
                  </a:cubicBezTo>
                  <a:cubicBezTo>
                    <a:pt x="265" y="328"/>
                    <a:pt x="266" y="332"/>
                    <a:pt x="269" y="335"/>
                  </a:cubicBezTo>
                  <a:cubicBezTo>
                    <a:pt x="272" y="338"/>
                    <a:pt x="276" y="341"/>
                    <a:pt x="280" y="343"/>
                  </a:cubicBezTo>
                  <a:cubicBezTo>
                    <a:pt x="285" y="345"/>
                    <a:pt x="290" y="347"/>
                    <a:pt x="296" y="347"/>
                  </a:cubicBezTo>
                  <a:cubicBezTo>
                    <a:pt x="302" y="347"/>
                    <a:pt x="308" y="347"/>
                    <a:pt x="314" y="344"/>
                  </a:cubicBezTo>
                  <a:cubicBezTo>
                    <a:pt x="321" y="342"/>
                    <a:pt x="327" y="338"/>
                    <a:pt x="333" y="331"/>
                  </a:cubicBezTo>
                  <a:cubicBezTo>
                    <a:pt x="336" y="334"/>
                    <a:pt x="339" y="337"/>
                    <a:pt x="342" y="340"/>
                  </a:cubicBezTo>
                  <a:cubicBezTo>
                    <a:pt x="344" y="341"/>
                    <a:pt x="345" y="342"/>
                    <a:pt x="347" y="341"/>
                  </a:cubicBezTo>
                  <a:cubicBezTo>
                    <a:pt x="349" y="341"/>
                    <a:pt x="350" y="340"/>
                    <a:pt x="352" y="339"/>
                  </a:cubicBezTo>
                  <a:cubicBezTo>
                    <a:pt x="353" y="337"/>
                    <a:pt x="354" y="336"/>
                    <a:pt x="353" y="334"/>
                  </a:cubicBezTo>
                  <a:cubicBezTo>
                    <a:pt x="353" y="332"/>
                    <a:pt x="352" y="331"/>
                    <a:pt x="351" y="330"/>
                  </a:cubicBezTo>
                  <a:cubicBezTo>
                    <a:pt x="348" y="327"/>
                    <a:pt x="345" y="325"/>
                    <a:pt x="342" y="322"/>
                  </a:cubicBezTo>
                  <a:cubicBezTo>
                    <a:pt x="347" y="316"/>
                    <a:pt x="351" y="309"/>
                    <a:pt x="354" y="302"/>
                  </a:cubicBezTo>
                  <a:cubicBezTo>
                    <a:pt x="358" y="296"/>
                    <a:pt x="359" y="289"/>
                    <a:pt x="360" y="283"/>
                  </a:cubicBezTo>
                  <a:cubicBezTo>
                    <a:pt x="361" y="277"/>
                    <a:pt x="360" y="272"/>
                    <a:pt x="358" y="267"/>
                  </a:cubicBezTo>
                  <a:cubicBezTo>
                    <a:pt x="356" y="262"/>
                    <a:pt x="353" y="258"/>
                    <a:pt x="348" y="25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00" name="path"/>
            <p:cNvSpPr/>
            <p:nvPr/>
          </p:nvSpPr>
          <p:spPr>
            <a:xfrm>
              <a:off x="254203" y="109296"/>
              <a:ext cx="110604" cy="244119"/>
            </a:xfrm>
            <a:custGeom>
              <a:avLst/>
              <a:gdLst/>
              <a:ahLst/>
              <a:cxnLst/>
              <a:rect l="0" t="0" r="0" b="0"/>
              <a:pathLst>
                <a:path w="174" h="384">
                  <a:moveTo>
                    <a:pt x="70" y="297"/>
                  </a:moveTo>
                  <a:lnTo>
                    <a:pt x="70" y="297"/>
                  </a:lnTo>
                  <a:cubicBezTo>
                    <a:pt x="60" y="305"/>
                    <a:pt x="49" y="314"/>
                    <a:pt x="39" y="324"/>
                  </a:cubicBezTo>
                  <a:cubicBezTo>
                    <a:pt x="30" y="333"/>
                    <a:pt x="21" y="343"/>
                    <a:pt x="14" y="353"/>
                  </a:cubicBezTo>
                  <a:lnTo>
                    <a:pt x="2" y="370"/>
                  </a:lnTo>
                  <a:lnTo>
                    <a:pt x="2" y="370"/>
                  </a:lnTo>
                  <a:cubicBezTo>
                    <a:pt x="0" y="373"/>
                    <a:pt x="0" y="378"/>
                    <a:pt x="3" y="381"/>
                  </a:cubicBezTo>
                  <a:cubicBezTo>
                    <a:pt x="6" y="384"/>
                    <a:pt x="12" y="384"/>
                    <a:pt x="15" y="381"/>
                  </a:cubicBezTo>
                  <a:cubicBezTo>
                    <a:pt x="16" y="380"/>
                    <a:pt x="16" y="379"/>
                    <a:pt x="16" y="379"/>
                  </a:cubicBezTo>
                  <a:lnTo>
                    <a:pt x="28" y="364"/>
                  </a:lnTo>
                  <a:cubicBezTo>
                    <a:pt x="35" y="354"/>
                    <a:pt x="43" y="345"/>
                    <a:pt x="51" y="336"/>
                  </a:cubicBezTo>
                  <a:cubicBezTo>
                    <a:pt x="61" y="326"/>
                    <a:pt x="70" y="319"/>
                    <a:pt x="81" y="311"/>
                  </a:cubicBezTo>
                  <a:lnTo>
                    <a:pt x="81" y="311"/>
                  </a:lnTo>
                  <a:cubicBezTo>
                    <a:pt x="82" y="310"/>
                    <a:pt x="82" y="310"/>
                    <a:pt x="82" y="310"/>
                  </a:cubicBezTo>
                  <a:cubicBezTo>
                    <a:pt x="86" y="306"/>
                    <a:pt x="86" y="301"/>
                    <a:pt x="82" y="298"/>
                  </a:cubicBezTo>
                  <a:cubicBezTo>
                    <a:pt x="79" y="294"/>
                    <a:pt x="74" y="294"/>
                    <a:pt x="70" y="297"/>
                  </a:cubicBezTo>
                </a:path>
                <a:path w="174" h="384">
                  <a:moveTo>
                    <a:pt x="121" y="48"/>
                  </a:moveTo>
                  <a:cubicBezTo>
                    <a:pt x="112" y="57"/>
                    <a:pt x="102" y="65"/>
                    <a:pt x="92" y="73"/>
                  </a:cubicBezTo>
                  <a:cubicBezTo>
                    <a:pt x="91" y="73"/>
                    <a:pt x="91" y="74"/>
                    <a:pt x="90" y="75"/>
                  </a:cubicBezTo>
                  <a:cubicBezTo>
                    <a:pt x="87" y="78"/>
                    <a:pt x="87" y="83"/>
                    <a:pt x="90" y="87"/>
                  </a:cubicBezTo>
                  <a:cubicBezTo>
                    <a:pt x="93" y="90"/>
                    <a:pt x="99" y="90"/>
                    <a:pt x="102" y="87"/>
                  </a:cubicBezTo>
                  <a:lnTo>
                    <a:pt x="102" y="87"/>
                  </a:lnTo>
                  <a:cubicBezTo>
                    <a:pt x="113" y="79"/>
                    <a:pt x="124" y="70"/>
                    <a:pt x="134" y="60"/>
                  </a:cubicBezTo>
                  <a:cubicBezTo>
                    <a:pt x="143" y="51"/>
                    <a:pt x="151" y="41"/>
                    <a:pt x="159" y="31"/>
                  </a:cubicBezTo>
                  <a:lnTo>
                    <a:pt x="171" y="15"/>
                  </a:lnTo>
                  <a:lnTo>
                    <a:pt x="171" y="15"/>
                  </a:lnTo>
                  <a:cubicBezTo>
                    <a:pt x="174" y="11"/>
                    <a:pt x="174" y="6"/>
                    <a:pt x="170" y="3"/>
                  </a:cubicBezTo>
                  <a:cubicBezTo>
                    <a:pt x="167" y="0"/>
                    <a:pt x="161" y="0"/>
                    <a:pt x="158" y="3"/>
                  </a:cubicBezTo>
                  <a:cubicBezTo>
                    <a:pt x="157" y="4"/>
                    <a:pt x="157" y="4"/>
                    <a:pt x="156" y="5"/>
                  </a:cubicBezTo>
                  <a:lnTo>
                    <a:pt x="145" y="21"/>
                  </a:lnTo>
                  <a:cubicBezTo>
                    <a:pt x="138" y="30"/>
                    <a:pt x="130" y="39"/>
                    <a:pt x="121" y="48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group 110"/>
          <p:cNvGrpSpPr/>
          <p:nvPr/>
        </p:nvGrpSpPr>
        <p:grpSpPr>
          <a:xfrm rot="21600000">
            <a:off x="822960" y="1720595"/>
            <a:ext cx="635508" cy="461772"/>
            <a:chOff x="0" y="0"/>
            <a:chExt cx="635508" cy="461772"/>
          </a:xfrm>
        </p:grpSpPr>
        <p:sp>
          <p:nvSpPr>
            <p:cNvPr id="1102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4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04" name="path"/>
            <p:cNvSpPr/>
            <p:nvPr/>
          </p:nvSpPr>
          <p:spPr>
            <a:xfrm>
              <a:off x="79489" y="115862"/>
              <a:ext cx="352221" cy="231228"/>
            </a:xfrm>
            <a:custGeom>
              <a:avLst/>
              <a:gdLst/>
              <a:ahLst/>
              <a:cxnLst/>
              <a:rect l="0" t="0" r="0" b="0"/>
              <a:pathLst>
                <a:path w="554" h="364">
                  <a:moveTo>
                    <a:pt x="256" y="128"/>
                  </a:moveTo>
                  <a:cubicBezTo>
                    <a:pt x="262" y="123"/>
                    <a:pt x="269" y="121"/>
                    <a:pt x="277" y="121"/>
                  </a:cubicBezTo>
                  <a:cubicBezTo>
                    <a:pt x="284" y="121"/>
                    <a:pt x="292" y="123"/>
                    <a:pt x="298" y="128"/>
                  </a:cubicBezTo>
                  <a:lnTo>
                    <a:pt x="369" y="182"/>
                  </a:lnTo>
                  <a:lnTo>
                    <a:pt x="384" y="192"/>
                  </a:lnTo>
                  <a:lnTo>
                    <a:pt x="520" y="294"/>
                  </a:lnTo>
                  <a:lnTo>
                    <a:pt x="520" y="294"/>
                  </a:lnTo>
                  <a:cubicBezTo>
                    <a:pt x="520" y="313"/>
                    <a:pt x="504" y="329"/>
                    <a:pt x="485" y="329"/>
                  </a:cubicBezTo>
                  <a:lnTo>
                    <a:pt x="69" y="329"/>
                  </a:lnTo>
                  <a:cubicBezTo>
                    <a:pt x="50" y="329"/>
                    <a:pt x="34" y="313"/>
                    <a:pt x="34" y="294"/>
                  </a:cubicBezTo>
                  <a:cubicBezTo>
                    <a:pt x="34" y="294"/>
                    <a:pt x="256" y="128"/>
                    <a:pt x="256" y="128"/>
                  </a:cubicBezTo>
                  <a:moveTo>
                    <a:pt x="34" y="91"/>
                  </a:moveTo>
                  <a:lnTo>
                    <a:pt x="156" y="182"/>
                  </a:lnTo>
                  <a:lnTo>
                    <a:pt x="34" y="273"/>
                  </a:lnTo>
                  <a:cubicBezTo>
                    <a:pt x="34" y="273"/>
                    <a:pt x="34" y="91"/>
                    <a:pt x="34" y="91"/>
                  </a:cubicBezTo>
                  <a:moveTo>
                    <a:pt x="34" y="69"/>
                  </a:moveTo>
                  <a:cubicBezTo>
                    <a:pt x="34" y="50"/>
                    <a:pt x="50" y="34"/>
                    <a:pt x="69" y="34"/>
                  </a:cubicBezTo>
                  <a:lnTo>
                    <a:pt x="485" y="34"/>
                  </a:lnTo>
                  <a:cubicBezTo>
                    <a:pt x="504" y="34"/>
                    <a:pt x="520" y="50"/>
                    <a:pt x="520" y="69"/>
                  </a:cubicBezTo>
                  <a:lnTo>
                    <a:pt x="384" y="171"/>
                  </a:lnTo>
                  <a:lnTo>
                    <a:pt x="308" y="114"/>
                  </a:lnTo>
                  <a:cubicBezTo>
                    <a:pt x="299" y="107"/>
                    <a:pt x="288" y="104"/>
                    <a:pt x="277" y="104"/>
                  </a:cubicBezTo>
                  <a:cubicBezTo>
                    <a:pt x="266" y="104"/>
                    <a:pt x="255" y="107"/>
                    <a:pt x="246" y="114"/>
                  </a:cubicBezTo>
                  <a:lnTo>
                    <a:pt x="170" y="171"/>
                  </a:lnTo>
                  <a:cubicBezTo>
                    <a:pt x="170" y="171"/>
                    <a:pt x="34" y="69"/>
                    <a:pt x="34" y="69"/>
                  </a:cubicBezTo>
                  <a:moveTo>
                    <a:pt x="520" y="273"/>
                  </a:moveTo>
                  <a:lnTo>
                    <a:pt x="398" y="182"/>
                  </a:lnTo>
                  <a:lnTo>
                    <a:pt x="520" y="91"/>
                  </a:lnTo>
                  <a:cubicBezTo>
                    <a:pt x="520" y="91"/>
                    <a:pt x="520" y="273"/>
                    <a:pt x="520" y="273"/>
                  </a:cubicBezTo>
                  <a:moveTo>
                    <a:pt x="69" y="364"/>
                  </a:moveTo>
                  <a:lnTo>
                    <a:pt x="485" y="364"/>
                  </a:lnTo>
                  <a:cubicBezTo>
                    <a:pt x="523" y="364"/>
                    <a:pt x="554" y="333"/>
                    <a:pt x="554" y="294"/>
                  </a:cubicBezTo>
                  <a:lnTo>
                    <a:pt x="554" y="69"/>
                  </a:lnTo>
                  <a:cubicBezTo>
                    <a:pt x="554" y="31"/>
                    <a:pt x="523" y="0"/>
                    <a:pt x="485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294"/>
                  </a:lnTo>
                  <a:cubicBezTo>
                    <a:pt x="0" y="333"/>
                    <a:pt x="31" y="364"/>
                    <a:pt x="69" y="36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group 112"/>
          <p:cNvGrpSpPr/>
          <p:nvPr/>
        </p:nvGrpSpPr>
        <p:grpSpPr>
          <a:xfrm rot="21600000">
            <a:off x="822960" y="2944367"/>
            <a:ext cx="635508" cy="461772"/>
            <a:chOff x="0" y="0"/>
            <a:chExt cx="635508" cy="461772"/>
          </a:xfrm>
        </p:grpSpPr>
        <p:sp>
          <p:nvSpPr>
            <p:cNvPr id="1106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08" name="path"/>
            <p:cNvSpPr/>
            <p:nvPr/>
          </p:nvSpPr>
          <p:spPr>
            <a:xfrm>
              <a:off x="104063" y="76568"/>
              <a:ext cx="353682" cy="352513"/>
            </a:xfrm>
            <a:custGeom>
              <a:avLst/>
              <a:gdLst/>
              <a:ahLst/>
              <a:cxnLst/>
              <a:rect l="0" t="0" r="0" b="0"/>
              <a:pathLst>
                <a:path w="556" h="555">
                  <a:moveTo>
                    <a:pt x="470" y="235"/>
                  </a:moveTo>
                  <a:lnTo>
                    <a:pt x="445" y="260"/>
                  </a:lnTo>
                  <a:cubicBezTo>
                    <a:pt x="442" y="263"/>
                    <a:pt x="437" y="263"/>
                    <a:pt x="433" y="260"/>
                  </a:cubicBezTo>
                  <a:lnTo>
                    <a:pt x="403" y="229"/>
                  </a:lnTo>
                  <a:lnTo>
                    <a:pt x="378" y="291"/>
                  </a:lnTo>
                  <a:lnTo>
                    <a:pt x="380" y="286"/>
                  </a:lnTo>
                  <a:cubicBezTo>
                    <a:pt x="328" y="234"/>
                    <a:pt x="274" y="227"/>
                    <a:pt x="227" y="221"/>
                  </a:cubicBezTo>
                  <a:cubicBezTo>
                    <a:pt x="211" y="220"/>
                    <a:pt x="196" y="218"/>
                    <a:pt x="182" y="214"/>
                  </a:cubicBezTo>
                  <a:lnTo>
                    <a:pt x="329" y="155"/>
                  </a:lnTo>
                  <a:lnTo>
                    <a:pt x="299" y="126"/>
                  </a:lnTo>
                  <a:cubicBezTo>
                    <a:pt x="296" y="122"/>
                    <a:pt x="296" y="117"/>
                    <a:pt x="299" y="113"/>
                  </a:cubicBezTo>
                  <a:lnTo>
                    <a:pt x="324" y="89"/>
                  </a:lnTo>
                  <a:cubicBezTo>
                    <a:pt x="327" y="85"/>
                    <a:pt x="333" y="85"/>
                    <a:pt x="336" y="89"/>
                  </a:cubicBezTo>
                  <a:lnTo>
                    <a:pt x="470" y="223"/>
                  </a:lnTo>
                  <a:cubicBezTo>
                    <a:pt x="473" y="226"/>
                    <a:pt x="473" y="232"/>
                    <a:pt x="470" y="235"/>
                  </a:cubicBezTo>
                  <a:moveTo>
                    <a:pt x="291" y="509"/>
                  </a:moveTo>
                  <a:cubicBezTo>
                    <a:pt x="289" y="514"/>
                    <a:pt x="284" y="518"/>
                    <a:pt x="278" y="520"/>
                  </a:cubicBezTo>
                  <a:cubicBezTo>
                    <a:pt x="277" y="520"/>
                    <a:pt x="275" y="520"/>
                    <a:pt x="274" y="520"/>
                  </a:cubicBezTo>
                  <a:cubicBezTo>
                    <a:pt x="270" y="520"/>
                    <a:pt x="265" y="518"/>
                    <a:pt x="262" y="515"/>
                  </a:cubicBezTo>
                  <a:lnTo>
                    <a:pt x="42" y="297"/>
                  </a:lnTo>
                  <a:cubicBezTo>
                    <a:pt x="38" y="292"/>
                    <a:pt x="36" y="287"/>
                    <a:pt x="37" y="281"/>
                  </a:cubicBezTo>
                  <a:cubicBezTo>
                    <a:pt x="38" y="275"/>
                    <a:pt x="42" y="271"/>
                    <a:pt x="47" y="268"/>
                  </a:cubicBezTo>
                  <a:lnTo>
                    <a:pt x="155" y="225"/>
                  </a:lnTo>
                  <a:cubicBezTo>
                    <a:pt x="227" y="249"/>
                    <a:pt x="300" y="226"/>
                    <a:pt x="373" y="304"/>
                  </a:cubicBezTo>
                  <a:cubicBezTo>
                    <a:pt x="373" y="304"/>
                    <a:pt x="291" y="509"/>
                    <a:pt x="291" y="509"/>
                  </a:cubicBezTo>
                  <a:moveTo>
                    <a:pt x="360" y="64"/>
                  </a:moveTo>
                  <a:cubicBezTo>
                    <a:pt x="352" y="56"/>
                    <a:pt x="341" y="52"/>
                    <a:pt x="330" y="52"/>
                  </a:cubicBezTo>
                  <a:cubicBezTo>
                    <a:pt x="318" y="52"/>
                    <a:pt x="307" y="56"/>
                    <a:pt x="299" y="64"/>
                  </a:cubicBezTo>
                  <a:lnTo>
                    <a:pt x="275" y="89"/>
                  </a:lnTo>
                  <a:cubicBezTo>
                    <a:pt x="266" y="97"/>
                    <a:pt x="262" y="108"/>
                    <a:pt x="262" y="119"/>
                  </a:cubicBezTo>
                  <a:cubicBezTo>
                    <a:pt x="262" y="128"/>
                    <a:pt x="264" y="135"/>
                    <a:pt x="268" y="142"/>
                  </a:cubicBezTo>
                  <a:lnTo>
                    <a:pt x="33" y="237"/>
                  </a:lnTo>
                  <a:cubicBezTo>
                    <a:pt x="17" y="244"/>
                    <a:pt x="6" y="258"/>
                    <a:pt x="3" y="275"/>
                  </a:cubicBezTo>
                  <a:cubicBezTo>
                    <a:pt x="0" y="292"/>
                    <a:pt x="5" y="309"/>
                    <a:pt x="17" y="321"/>
                  </a:cubicBezTo>
                  <a:lnTo>
                    <a:pt x="238" y="539"/>
                  </a:lnTo>
                  <a:cubicBezTo>
                    <a:pt x="247" y="549"/>
                    <a:pt x="260" y="554"/>
                    <a:pt x="273" y="555"/>
                  </a:cubicBezTo>
                  <a:cubicBezTo>
                    <a:pt x="274" y="555"/>
                    <a:pt x="274" y="555"/>
                    <a:pt x="275" y="555"/>
                  </a:cubicBezTo>
                  <a:cubicBezTo>
                    <a:pt x="278" y="555"/>
                    <a:pt x="282" y="554"/>
                    <a:pt x="285" y="554"/>
                  </a:cubicBezTo>
                  <a:cubicBezTo>
                    <a:pt x="302" y="550"/>
                    <a:pt x="317" y="538"/>
                    <a:pt x="323" y="522"/>
                  </a:cubicBezTo>
                  <a:lnTo>
                    <a:pt x="416" y="290"/>
                  </a:lnTo>
                  <a:cubicBezTo>
                    <a:pt x="423" y="294"/>
                    <a:pt x="431" y="297"/>
                    <a:pt x="439" y="297"/>
                  </a:cubicBezTo>
                  <a:cubicBezTo>
                    <a:pt x="451" y="297"/>
                    <a:pt x="462" y="292"/>
                    <a:pt x="470" y="284"/>
                  </a:cubicBezTo>
                  <a:lnTo>
                    <a:pt x="494" y="260"/>
                  </a:lnTo>
                  <a:cubicBezTo>
                    <a:pt x="503" y="252"/>
                    <a:pt x="507" y="241"/>
                    <a:pt x="507" y="229"/>
                  </a:cubicBezTo>
                  <a:cubicBezTo>
                    <a:pt x="507" y="217"/>
                    <a:pt x="503" y="206"/>
                    <a:pt x="494" y="198"/>
                  </a:cubicBezTo>
                  <a:cubicBezTo>
                    <a:pt x="494" y="198"/>
                    <a:pt x="360" y="64"/>
                    <a:pt x="360" y="64"/>
                  </a:cubicBezTo>
                </a:path>
                <a:path w="556" h="555">
                  <a:moveTo>
                    <a:pt x="288" y="295"/>
                  </a:moveTo>
                  <a:cubicBezTo>
                    <a:pt x="302" y="295"/>
                    <a:pt x="314" y="306"/>
                    <a:pt x="314" y="321"/>
                  </a:cubicBezTo>
                  <a:cubicBezTo>
                    <a:pt x="314" y="335"/>
                    <a:pt x="302" y="347"/>
                    <a:pt x="288" y="347"/>
                  </a:cubicBezTo>
                  <a:cubicBezTo>
                    <a:pt x="273" y="347"/>
                    <a:pt x="262" y="335"/>
                    <a:pt x="262" y="321"/>
                  </a:cubicBezTo>
                  <a:cubicBezTo>
                    <a:pt x="262" y="306"/>
                    <a:pt x="273" y="295"/>
                    <a:pt x="288" y="295"/>
                  </a:cubicBezTo>
                  <a:moveTo>
                    <a:pt x="288" y="364"/>
                  </a:moveTo>
                  <a:cubicBezTo>
                    <a:pt x="311" y="364"/>
                    <a:pt x="331" y="345"/>
                    <a:pt x="331" y="321"/>
                  </a:cubicBezTo>
                  <a:cubicBezTo>
                    <a:pt x="331" y="297"/>
                    <a:pt x="311" y="277"/>
                    <a:pt x="288" y="277"/>
                  </a:cubicBezTo>
                  <a:cubicBezTo>
                    <a:pt x="264" y="277"/>
                    <a:pt x="245" y="297"/>
                    <a:pt x="245" y="321"/>
                  </a:cubicBezTo>
                  <a:cubicBezTo>
                    <a:pt x="245" y="345"/>
                    <a:pt x="264" y="364"/>
                    <a:pt x="288" y="364"/>
                  </a:cubicBezTo>
                </a:path>
                <a:path w="556" h="555">
                  <a:moveTo>
                    <a:pt x="513" y="69"/>
                  </a:moveTo>
                  <a:cubicBezTo>
                    <a:pt x="499" y="69"/>
                    <a:pt x="487" y="57"/>
                    <a:pt x="487" y="43"/>
                  </a:cubicBezTo>
                  <a:cubicBezTo>
                    <a:pt x="487" y="29"/>
                    <a:pt x="499" y="17"/>
                    <a:pt x="513" y="17"/>
                  </a:cubicBezTo>
                  <a:cubicBezTo>
                    <a:pt x="528" y="17"/>
                    <a:pt x="539" y="29"/>
                    <a:pt x="539" y="43"/>
                  </a:cubicBezTo>
                  <a:cubicBezTo>
                    <a:pt x="539" y="57"/>
                    <a:pt x="528" y="69"/>
                    <a:pt x="513" y="69"/>
                  </a:cubicBezTo>
                  <a:moveTo>
                    <a:pt x="513" y="0"/>
                  </a:moveTo>
                  <a:cubicBezTo>
                    <a:pt x="490" y="0"/>
                    <a:pt x="470" y="19"/>
                    <a:pt x="470" y="43"/>
                  </a:cubicBezTo>
                  <a:cubicBezTo>
                    <a:pt x="470" y="67"/>
                    <a:pt x="490" y="87"/>
                    <a:pt x="513" y="87"/>
                  </a:cubicBezTo>
                  <a:cubicBezTo>
                    <a:pt x="537" y="87"/>
                    <a:pt x="556" y="67"/>
                    <a:pt x="556" y="43"/>
                  </a:cubicBezTo>
                  <a:cubicBezTo>
                    <a:pt x="556" y="19"/>
                    <a:pt x="537" y="0"/>
                    <a:pt x="513" y="0"/>
                  </a:cubicBezTo>
                </a:path>
                <a:path w="556" h="555">
                  <a:moveTo>
                    <a:pt x="175" y="277"/>
                  </a:moveTo>
                  <a:cubicBezTo>
                    <a:pt x="184" y="277"/>
                    <a:pt x="192" y="285"/>
                    <a:pt x="192" y="295"/>
                  </a:cubicBezTo>
                  <a:cubicBezTo>
                    <a:pt x="192" y="304"/>
                    <a:pt x="184" y="312"/>
                    <a:pt x="175" y="312"/>
                  </a:cubicBezTo>
                  <a:cubicBezTo>
                    <a:pt x="165" y="312"/>
                    <a:pt x="158" y="304"/>
                    <a:pt x="158" y="295"/>
                  </a:cubicBezTo>
                  <a:cubicBezTo>
                    <a:pt x="158" y="285"/>
                    <a:pt x="165" y="277"/>
                    <a:pt x="175" y="277"/>
                  </a:cubicBezTo>
                  <a:moveTo>
                    <a:pt x="140" y="295"/>
                  </a:moveTo>
                  <a:cubicBezTo>
                    <a:pt x="140" y="314"/>
                    <a:pt x="156" y="329"/>
                    <a:pt x="175" y="329"/>
                  </a:cubicBezTo>
                  <a:cubicBezTo>
                    <a:pt x="194" y="329"/>
                    <a:pt x="209" y="314"/>
                    <a:pt x="209" y="295"/>
                  </a:cubicBezTo>
                  <a:cubicBezTo>
                    <a:pt x="209" y="276"/>
                    <a:pt x="194" y="260"/>
                    <a:pt x="175" y="260"/>
                  </a:cubicBezTo>
                  <a:cubicBezTo>
                    <a:pt x="156" y="260"/>
                    <a:pt x="140" y="276"/>
                    <a:pt x="140" y="295"/>
                  </a:cubicBezTo>
                </a:path>
                <a:path w="556" h="555">
                  <a:moveTo>
                    <a:pt x="227" y="415"/>
                  </a:moveTo>
                  <a:cubicBezTo>
                    <a:pt x="237" y="415"/>
                    <a:pt x="245" y="408"/>
                    <a:pt x="245" y="398"/>
                  </a:cubicBezTo>
                  <a:cubicBezTo>
                    <a:pt x="245" y="389"/>
                    <a:pt x="237" y="381"/>
                    <a:pt x="227" y="381"/>
                  </a:cubicBezTo>
                  <a:cubicBezTo>
                    <a:pt x="217" y="381"/>
                    <a:pt x="209" y="389"/>
                    <a:pt x="209" y="398"/>
                  </a:cubicBezTo>
                  <a:cubicBezTo>
                    <a:pt x="209" y="408"/>
                    <a:pt x="217" y="415"/>
                    <a:pt x="227" y="415"/>
                  </a:cubicBezTo>
                </a:path>
                <a:path w="556" h="555">
                  <a:moveTo>
                    <a:pt x="504" y="121"/>
                  </a:moveTo>
                  <a:cubicBezTo>
                    <a:pt x="495" y="121"/>
                    <a:pt x="487" y="129"/>
                    <a:pt x="487" y="138"/>
                  </a:cubicBezTo>
                  <a:cubicBezTo>
                    <a:pt x="487" y="148"/>
                    <a:pt x="495" y="156"/>
                    <a:pt x="504" y="156"/>
                  </a:cubicBezTo>
                  <a:cubicBezTo>
                    <a:pt x="514" y="156"/>
                    <a:pt x="521" y="148"/>
                    <a:pt x="521" y="138"/>
                  </a:cubicBezTo>
                  <a:cubicBezTo>
                    <a:pt x="521" y="129"/>
                    <a:pt x="514" y="121"/>
                    <a:pt x="504" y="1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group 114"/>
          <p:cNvGrpSpPr/>
          <p:nvPr/>
        </p:nvGrpSpPr>
        <p:grpSpPr>
          <a:xfrm rot="21600000">
            <a:off x="822960" y="5388863"/>
            <a:ext cx="635508" cy="461772"/>
            <a:chOff x="0" y="0"/>
            <a:chExt cx="635508" cy="461772"/>
          </a:xfrm>
        </p:grpSpPr>
        <p:sp>
          <p:nvSpPr>
            <p:cNvPr id="1110" name="path"/>
            <p:cNvSpPr/>
            <p:nvPr/>
          </p:nvSpPr>
          <p:spPr>
            <a:xfrm>
              <a:off x="0" y="0"/>
              <a:ext cx="635508" cy="461772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2" name="path"/>
            <p:cNvSpPr/>
            <p:nvPr/>
          </p:nvSpPr>
          <p:spPr>
            <a:xfrm>
              <a:off x="74167" y="40652"/>
              <a:ext cx="399199" cy="399529"/>
            </a:xfrm>
            <a:custGeom>
              <a:avLst/>
              <a:gdLst/>
              <a:ahLst/>
              <a:cxnLst/>
              <a:rect l="0" t="0" r="0" b="0"/>
              <a:pathLst>
                <a:path w="628" h="629">
                  <a:moveTo>
                    <a:pt x="224" y="539"/>
                  </a:moveTo>
                  <a:cubicBezTo>
                    <a:pt x="99" y="490"/>
                    <a:pt x="39" y="348"/>
                    <a:pt x="89" y="224"/>
                  </a:cubicBezTo>
                  <a:cubicBezTo>
                    <a:pt x="138" y="100"/>
                    <a:pt x="280" y="39"/>
                    <a:pt x="404" y="89"/>
                  </a:cubicBezTo>
                  <a:cubicBezTo>
                    <a:pt x="528" y="138"/>
                    <a:pt x="589" y="280"/>
                    <a:pt x="539" y="404"/>
                  </a:cubicBezTo>
                  <a:cubicBezTo>
                    <a:pt x="489" y="529"/>
                    <a:pt x="348" y="589"/>
                    <a:pt x="224" y="539"/>
                  </a:cubicBezTo>
                  <a:moveTo>
                    <a:pt x="417" y="56"/>
                  </a:moveTo>
                  <a:cubicBezTo>
                    <a:pt x="275" y="0"/>
                    <a:pt x="113" y="69"/>
                    <a:pt x="56" y="211"/>
                  </a:cubicBezTo>
                  <a:cubicBezTo>
                    <a:pt x="0" y="353"/>
                    <a:pt x="69" y="515"/>
                    <a:pt x="211" y="572"/>
                  </a:cubicBezTo>
                  <a:cubicBezTo>
                    <a:pt x="353" y="629"/>
                    <a:pt x="514" y="560"/>
                    <a:pt x="571" y="417"/>
                  </a:cubicBezTo>
                  <a:cubicBezTo>
                    <a:pt x="628" y="275"/>
                    <a:pt x="559" y="113"/>
                    <a:pt x="417" y="56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4" name="path"/>
            <p:cNvSpPr/>
            <p:nvPr/>
          </p:nvSpPr>
          <p:spPr>
            <a:xfrm>
              <a:off x="248856" y="215214"/>
              <a:ext cx="49809" cy="49783"/>
            </a:xfrm>
            <a:custGeom>
              <a:avLst/>
              <a:gdLst/>
              <a:ahLst/>
              <a:cxnLst/>
              <a:rect l="0" t="0" r="0" b="0"/>
              <a:pathLst>
                <a:path w="78" h="78">
                  <a:moveTo>
                    <a:pt x="32" y="55"/>
                  </a:moveTo>
                  <a:cubicBezTo>
                    <a:pt x="23" y="51"/>
                    <a:pt x="19" y="41"/>
                    <a:pt x="23" y="32"/>
                  </a:cubicBezTo>
                  <a:cubicBezTo>
                    <a:pt x="26" y="23"/>
                    <a:pt x="36" y="19"/>
                    <a:pt x="45" y="23"/>
                  </a:cubicBezTo>
                  <a:cubicBezTo>
                    <a:pt x="54" y="26"/>
                    <a:pt x="58" y="36"/>
                    <a:pt x="55" y="45"/>
                  </a:cubicBezTo>
                  <a:cubicBezTo>
                    <a:pt x="51" y="54"/>
                    <a:pt x="41" y="58"/>
                    <a:pt x="32" y="55"/>
                  </a:cubicBezTo>
                  <a:moveTo>
                    <a:pt x="52" y="7"/>
                  </a:moveTo>
                  <a:cubicBezTo>
                    <a:pt x="34" y="0"/>
                    <a:pt x="14" y="8"/>
                    <a:pt x="7" y="26"/>
                  </a:cubicBezTo>
                  <a:cubicBezTo>
                    <a:pt x="0" y="44"/>
                    <a:pt x="8" y="64"/>
                    <a:pt x="26" y="71"/>
                  </a:cubicBezTo>
                  <a:cubicBezTo>
                    <a:pt x="44" y="78"/>
                    <a:pt x="64" y="69"/>
                    <a:pt x="71" y="52"/>
                  </a:cubicBezTo>
                  <a:cubicBezTo>
                    <a:pt x="78" y="34"/>
                    <a:pt x="69" y="14"/>
                    <a:pt x="52" y="7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6" name="path"/>
            <p:cNvSpPr/>
            <p:nvPr/>
          </p:nvSpPr>
          <p:spPr>
            <a:xfrm>
              <a:off x="198399" y="165405"/>
              <a:ext cx="150113" cy="149999"/>
            </a:xfrm>
            <a:custGeom>
              <a:avLst/>
              <a:gdLst/>
              <a:ahLst/>
              <a:cxnLst/>
              <a:rect l="0" t="0" r="0" b="0"/>
              <a:pathLst>
                <a:path w="236" h="236">
                  <a:moveTo>
                    <a:pt x="92" y="182"/>
                  </a:moveTo>
                  <a:cubicBezTo>
                    <a:pt x="56" y="168"/>
                    <a:pt x="39" y="127"/>
                    <a:pt x="53" y="92"/>
                  </a:cubicBezTo>
                  <a:cubicBezTo>
                    <a:pt x="67" y="56"/>
                    <a:pt x="108" y="39"/>
                    <a:pt x="144" y="53"/>
                  </a:cubicBezTo>
                  <a:cubicBezTo>
                    <a:pt x="179" y="67"/>
                    <a:pt x="196" y="108"/>
                    <a:pt x="182" y="143"/>
                  </a:cubicBezTo>
                  <a:cubicBezTo>
                    <a:pt x="168" y="179"/>
                    <a:pt x="127" y="196"/>
                    <a:pt x="92" y="182"/>
                  </a:cubicBezTo>
                  <a:moveTo>
                    <a:pt x="156" y="21"/>
                  </a:moveTo>
                  <a:cubicBezTo>
                    <a:pt x="103" y="0"/>
                    <a:pt x="42" y="25"/>
                    <a:pt x="21" y="79"/>
                  </a:cubicBezTo>
                  <a:cubicBezTo>
                    <a:pt x="0" y="132"/>
                    <a:pt x="25" y="193"/>
                    <a:pt x="79" y="214"/>
                  </a:cubicBezTo>
                  <a:cubicBezTo>
                    <a:pt x="132" y="236"/>
                    <a:pt x="193" y="210"/>
                    <a:pt x="215" y="156"/>
                  </a:cubicBezTo>
                  <a:cubicBezTo>
                    <a:pt x="236" y="103"/>
                    <a:pt x="210" y="42"/>
                    <a:pt x="156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8" name="path"/>
            <p:cNvSpPr/>
            <p:nvPr/>
          </p:nvSpPr>
          <p:spPr>
            <a:xfrm>
              <a:off x="151714" y="118745"/>
              <a:ext cx="245313" cy="246938"/>
            </a:xfrm>
            <a:custGeom>
              <a:avLst/>
              <a:gdLst/>
              <a:ahLst/>
              <a:cxnLst/>
              <a:rect l="0" t="0" r="0" b="0"/>
              <a:pathLst>
                <a:path w="386" h="388">
                  <a:moveTo>
                    <a:pt x="312" y="237"/>
                  </a:moveTo>
                  <a:cubicBezTo>
                    <a:pt x="314" y="233"/>
                    <a:pt x="312" y="228"/>
                    <a:pt x="307" y="226"/>
                  </a:cubicBezTo>
                  <a:cubicBezTo>
                    <a:pt x="303" y="224"/>
                    <a:pt x="298" y="226"/>
                    <a:pt x="296" y="231"/>
                  </a:cubicBezTo>
                  <a:lnTo>
                    <a:pt x="296" y="231"/>
                  </a:lnTo>
                  <a:cubicBezTo>
                    <a:pt x="284" y="262"/>
                    <a:pt x="260" y="285"/>
                    <a:pt x="232" y="298"/>
                  </a:cubicBezTo>
                  <a:cubicBezTo>
                    <a:pt x="227" y="299"/>
                    <a:pt x="225" y="305"/>
                    <a:pt x="227" y="309"/>
                  </a:cubicBezTo>
                  <a:cubicBezTo>
                    <a:pt x="229" y="313"/>
                    <a:pt x="234" y="315"/>
                    <a:pt x="238" y="314"/>
                  </a:cubicBezTo>
                  <a:cubicBezTo>
                    <a:pt x="238" y="313"/>
                    <a:pt x="239" y="313"/>
                    <a:pt x="239" y="313"/>
                  </a:cubicBezTo>
                  <a:cubicBezTo>
                    <a:pt x="271" y="299"/>
                    <a:pt x="298" y="273"/>
                    <a:pt x="312" y="237"/>
                  </a:cubicBezTo>
                  <a:cubicBezTo>
                    <a:pt x="312" y="237"/>
                    <a:pt x="312" y="237"/>
                    <a:pt x="312" y="237"/>
                  </a:cubicBezTo>
                </a:path>
                <a:path w="386" h="388">
                  <a:moveTo>
                    <a:pt x="379" y="261"/>
                  </a:moveTo>
                  <a:cubicBezTo>
                    <a:pt x="375" y="259"/>
                    <a:pt x="370" y="261"/>
                    <a:pt x="368" y="266"/>
                  </a:cubicBezTo>
                  <a:cubicBezTo>
                    <a:pt x="348" y="315"/>
                    <a:pt x="311" y="351"/>
                    <a:pt x="266" y="370"/>
                  </a:cubicBezTo>
                  <a:cubicBezTo>
                    <a:pt x="261" y="372"/>
                    <a:pt x="259" y="377"/>
                    <a:pt x="261" y="382"/>
                  </a:cubicBezTo>
                  <a:cubicBezTo>
                    <a:pt x="263" y="386"/>
                    <a:pt x="268" y="388"/>
                    <a:pt x="273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322" y="365"/>
                    <a:pt x="363" y="325"/>
                    <a:pt x="384" y="272"/>
                  </a:cubicBezTo>
                  <a:cubicBezTo>
                    <a:pt x="386" y="268"/>
                    <a:pt x="384" y="263"/>
                    <a:pt x="379" y="261"/>
                  </a:cubicBezTo>
                </a:path>
                <a:path w="386" h="388">
                  <a:moveTo>
                    <a:pt x="343" y="244"/>
                  </a:moveTo>
                  <a:cubicBezTo>
                    <a:pt x="339" y="242"/>
                    <a:pt x="334" y="244"/>
                    <a:pt x="332" y="249"/>
                  </a:cubicBezTo>
                  <a:cubicBezTo>
                    <a:pt x="316" y="288"/>
                    <a:pt x="285" y="318"/>
                    <a:pt x="249" y="334"/>
                  </a:cubicBezTo>
                  <a:lnTo>
                    <a:pt x="249" y="334"/>
                  </a:lnTo>
                  <a:cubicBezTo>
                    <a:pt x="244" y="336"/>
                    <a:pt x="242" y="341"/>
                    <a:pt x="244" y="345"/>
                  </a:cubicBezTo>
                  <a:cubicBezTo>
                    <a:pt x="246" y="349"/>
                    <a:pt x="251" y="351"/>
                    <a:pt x="255" y="350"/>
                  </a:cubicBezTo>
                  <a:cubicBezTo>
                    <a:pt x="256" y="349"/>
                    <a:pt x="256" y="349"/>
                    <a:pt x="256" y="349"/>
                  </a:cubicBezTo>
                  <a:cubicBezTo>
                    <a:pt x="296" y="332"/>
                    <a:pt x="330" y="299"/>
                    <a:pt x="348" y="255"/>
                  </a:cubicBezTo>
                  <a:cubicBezTo>
                    <a:pt x="350" y="251"/>
                    <a:pt x="348" y="246"/>
                    <a:pt x="343" y="244"/>
                  </a:cubicBezTo>
                </a:path>
                <a:path w="386" h="388">
                  <a:moveTo>
                    <a:pt x="156" y="75"/>
                  </a:moveTo>
                  <a:cubicBezTo>
                    <a:pt x="155" y="71"/>
                    <a:pt x="149" y="69"/>
                    <a:pt x="145" y="71"/>
                  </a:cubicBezTo>
                  <a:cubicBezTo>
                    <a:pt x="145" y="71"/>
                    <a:pt x="145" y="71"/>
                    <a:pt x="145" y="71"/>
                  </a:cubicBezTo>
                  <a:cubicBezTo>
                    <a:pt x="112" y="85"/>
                    <a:pt x="85" y="111"/>
                    <a:pt x="70" y="146"/>
                  </a:cubicBezTo>
                  <a:lnTo>
                    <a:pt x="70" y="146"/>
                  </a:lnTo>
                  <a:cubicBezTo>
                    <a:pt x="69" y="151"/>
                    <a:pt x="71" y="156"/>
                    <a:pt x="75" y="157"/>
                  </a:cubicBezTo>
                  <a:cubicBezTo>
                    <a:pt x="80" y="159"/>
                    <a:pt x="85" y="157"/>
                    <a:pt x="87" y="153"/>
                  </a:cubicBezTo>
                  <a:lnTo>
                    <a:pt x="87" y="153"/>
                  </a:lnTo>
                  <a:cubicBezTo>
                    <a:pt x="99" y="122"/>
                    <a:pt x="123" y="99"/>
                    <a:pt x="152" y="86"/>
                  </a:cubicBezTo>
                  <a:cubicBezTo>
                    <a:pt x="156" y="84"/>
                    <a:pt x="158" y="79"/>
                    <a:pt x="156" y="75"/>
                  </a:cubicBezTo>
                </a:path>
                <a:path w="386" h="388">
                  <a:moveTo>
                    <a:pt x="124" y="6"/>
                  </a:moveTo>
                  <a:cubicBezTo>
                    <a:pt x="122" y="2"/>
                    <a:pt x="117" y="0"/>
                    <a:pt x="113" y="1"/>
                  </a:cubicBezTo>
                  <a:cubicBezTo>
                    <a:pt x="113" y="1"/>
                    <a:pt x="112" y="2"/>
                    <a:pt x="112" y="2"/>
                  </a:cubicBezTo>
                  <a:cubicBezTo>
                    <a:pt x="63" y="23"/>
                    <a:pt x="23" y="62"/>
                    <a:pt x="1" y="115"/>
                  </a:cubicBezTo>
                  <a:cubicBezTo>
                    <a:pt x="0" y="119"/>
                    <a:pt x="2" y="124"/>
                    <a:pt x="6" y="126"/>
                  </a:cubicBezTo>
                  <a:cubicBezTo>
                    <a:pt x="11" y="128"/>
                    <a:pt x="16" y="126"/>
                    <a:pt x="17" y="121"/>
                  </a:cubicBezTo>
                  <a:cubicBezTo>
                    <a:pt x="37" y="73"/>
                    <a:pt x="75" y="36"/>
                    <a:pt x="120" y="17"/>
                  </a:cubicBezTo>
                  <a:cubicBezTo>
                    <a:pt x="124" y="15"/>
                    <a:pt x="126" y="10"/>
                    <a:pt x="124" y="6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20" name="path"/>
            <p:cNvSpPr/>
            <p:nvPr/>
          </p:nvSpPr>
          <p:spPr>
            <a:xfrm>
              <a:off x="173989" y="140386"/>
              <a:ext cx="68326" cy="70065"/>
            </a:xfrm>
            <a:custGeom>
              <a:avLst/>
              <a:gdLst/>
              <a:ahLst/>
              <a:cxnLst/>
              <a:rect l="0" t="0" r="0" b="0"/>
              <a:pathLst>
                <a:path w="107" h="110">
                  <a:moveTo>
                    <a:pt x="101" y="17"/>
                  </a:moveTo>
                  <a:cubicBezTo>
                    <a:pt x="105" y="16"/>
                    <a:pt x="107" y="10"/>
                    <a:pt x="105" y="6"/>
                  </a:cubicBezTo>
                  <a:cubicBezTo>
                    <a:pt x="103" y="2"/>
                    <a:pt x="98" y="0"/>
                    <a:pt x="94" y="1"/>
                  </a:cubicBezTo>
                  <a:cubicBezTo>
                    <a:pt x="94" y="1"/>
                    <a:pt x="94" y="2"/>
                    <a:pt x="93" y="2"/>
                  </a:cubicBezTo>
                  <a:cubicBezTo>
                    <a:pt x="53" y="19"/>
                    <a:pt x="19" y="52"/>
                    <a:pt x="1" y="97"/>
                  </a:cubicBezTo>
                  <a:cubicBezTo>
                    <a:pt x="0" y="101"/>
                    <a:pt x="2" y="106"/>
                    <a:pt x="6" y="108"/>
                  </a:cubicBezTo>
                  <a:cubicBezTo>
                    <a:pt x="11" y="110"/>
                    <a:pt x="16" y="108"/>
                    <a:pt x="17" y="103"/>
                  </a:cubicBezTo>
                  <a:cubicBezTo>
                    <a:pt x="33" y="63"/>
                    <a:pt x="64" y="33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picture 1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124" name="textbox 1124"/>
          <p:cNvSpPr/>
          <p:nvPr/>
        </p:nvSpPr>
        <p:spPr>
          <a:xfrm>
            <a:off x="1556359" y="3109188"/>
            <a:ext cx="9173209" cy="3733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4344" algn="l" rtl="0" eaLnBrk="0">
              <a:lnSpc>
                <a:spcPct val="110000"/>
              </a:lnSpc>
              <a:spcBef>
                <a:spcPts val="543"/>
              </a:spcBef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深圳某区级政府的民生诉求项目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该项目原数据存储层基于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minIO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对象存储。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运行一直不够强壮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，系统有国产化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需求。</a:t>
            </a:r>
            <a:endParaRPr lang="Microsoft YaHei" altLang="Microsoft YaHei" sz="1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13334" algn="l" rtl="0" eaLnBrk="0">
              <a:lnSpc>
                <a:spcPct val="95000"/>
              </a:lnSpc>
              <a:spcBef>
                <a:spcPts val="52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72440" indent="635" algn="l" rtl="0" eaLnBrk="0">
              <a:lnSpc>
                <a:spcPct val="107000"/>
              </a:lnSpc>
              <a:spcBef>
                <a:spcPts val="1074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新系统架构全栈采用国产化方案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，数据存储层采用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有数据库集群软件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CLUSTER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组合九有   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b="1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结构化/非结构化融合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  <a:p>
            <a:pPr algn="l" rtl="0" eaLnBrk="0">
              <a:lnSpc>
                <a:spcPct val="19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13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marL="472440" indent="1270" algn="l" rtl="0" eaLnBrk="0">
              <a:lnSpc>
                <a:spcPct val="103000"/>
              </a:lnSpc>
              <a:spcBef>
                <a:spcPts val="681"/>
              </a:spcBef>
              <a:tabLst/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产品是融合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关系数据库产品和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对象管理产品于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一体的结构化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数据/非结构化数据融合解决方案。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该方案基于统一的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协议实现对全结构数据的管理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，特别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针对非结构化数据的加密、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压缩、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去重等融合功能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可有效消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除数据孤岛、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优化存储空间、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降本</a:t>
            </a:r>
            <a:endParaRPr lang="Microsoft YaHei" altLang="Microsoft YaHei" sz="1500" dirty="0"/>
          </a:p>
          <a:p>
            <a:pPr marL="473709" algn="l" rtl="0" eaLnBrk="0">
              <a:lnSpc>
                <a:spcPct val="96000"/>
              </a:lnSpc>
              <a:spcBef>
                <a:spcPts val="191"/>
              </a:spcBef>
              <a:tabLst/>
            </a:pP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增效。</a:t>
            </a:r>
            <a:endParaRPr lang="Microsoft YaHei" altLang="Microsoft YaHei" sz="1500" dirty="0"/>
          </a:p>
        </p:txBody>
      </p:sp>
      <p:sp>
        <p:nvSpPr>
          <p:cNvPr id="1126" name="textbox 1126"/>
          <p:cNvSpPr/>
          <p:nvPr/>
        </p:nvSpPr>
        <p:spPr>
          <a:xfrm>
            <a:off x="3064687" y="459765"/>
            <a:ext cx="6091554" cy="10693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9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典型客户案例之深圳政务场景</a:t>
            </a:r>
            <a:r>
              <a:rPr sz="2300" b="1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marL="1115060" algn="l" rtl="0" eaLnBrk="0">
              <a:lnSpc>
                <a:spcPct val="94000"/>
              </a:lnSpc>
              <a:spcBef>
                <a:spcPts val="7"/>
              </a:spcBef>
              <a:tabLst/>
            </a:pPr>
            <a:r>
              <a:rPr sz="2700" b="1" kern="0" spc="9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深圳某区政府民生诉求系统</a:t>
            </a:r>
            <a:endParaRPr lang="Microsoft YaHei" altLang="Microsoft YaHei" sz="2700" dirty="0"/>
          </a:p>
        </p:txBody>
      </p:sp>
      <p:sp>
        <p:nvSpPr>
          <p:cNvPr id="1128" name="textbox 1128"/>
          <p:cNvSpPr/>
          <p:nvPr/>
        </p:nvSpPr>
        <p:spPr>
          <a:xfrm>
            <a:off x="1557045" y="1859508"/>
            <a:ext cx="3286125" cy="683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200" dirty="0"/>
          </a:p>
          <a:p>
            <a:pPr algn="r" rtl="0" eaLnBrk="0">
              <a:lnSpc>
                <a:spcPct val="96000"/>
              </a:lnSpc>
              <a:spcBef>
                <a:spcPts val="7"/>
              </a:spcBef>
              <a:tabLst/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深圳市某区政府政务信息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中心。</a:t>
            </a:r>
            <a:endParaRPr lang="Microsoft YaHei" altLang="Microsoft YaHei" sz="1500" dirty="0"/>
          </a:p>
        </p:txBody>
      </p:sp>
      <p:sp>
        <p:nvSpPr>
          <p:cNvPr id="1130" name="path"/>
          <p:cNvSpPr/>
          <p:nvPr/>
        </p:nvSpPr>
        <p:spPr>
          <a:xfrm>
            <a:off x="1016393" y="302093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7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7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2" name="path"/>
          <p:cNvSpPr/>
          <p:nvPr/>
        </p:nvSpPr>
        <p:spPr>
          <a:xfrm>
            <a:off x="1077163" y="42752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4" name="path"/>
          <p:cNvSpPr/>
          <p:nvPr/>
        </p:nvSpPr>
        <p:spPr>
          <a:xfrm>
            <a:off x="1117955" y="5650179"/>
            <a:ext cx="79159" cy="80899"/>
          </a:xfrm>
          <a:custGeom>
            <a:avLst/>
            <a:gdLst/>
            <a:ahLst/>
            <a:cxnLst/>
            <a:rect l="0" t="0" r="0" b="0"/>
            <a:pathLst>
              <a:path w="124" h="127">
                <a:moveTo>
                  <a:pt x="86" y="13"/>
                </a:moveTo>
                <a:cubicBezTo>
                  <a:pt x="88" y="8"/>
                  <a:pt x="86" y="3"/>
                  <a:pt x="82" y="1"/>
                </a:cubicBezTo>
                <a:cubicBezTo>
                  <a:pt x="77" y="0"/>
                  <a:pt x="72" y="2"/>
                  <a:pt x="70" y="6"/>
                </a:cubicBezTo>
                <a:lnTo>
                  <a:pt x="70" y="6"/>
                </a:lnTo>
                <a:cubicBezTo>
                  <a:pt x="58" y="37"/>
                  <a:pt x="34" y="61"/>
                  <a:pt x="6" y="73"/>
                </a:cubicBezTo>
                <a:cubicBezTo>
                  <a:pt x="2" y="75"/>
                  <a:pt x="0" y="80"/>
                  <a:pt x="1" y="84"/>
                </a:cubicBezTo>
                <a:cubicBezTo>
                  <a:pt x="3" y="89"/>
                  <a:pt x="8" y="91"/>
                  <a:pt x="13" y="89"/>
                </a:cubicBezTo>
                <a:cubicBezTo>
                  <a:pt x="13" y="89"/>
                  <a:pt x="13" y="89"/>
                  <a:pt x="13" y="89"/>
                </a:cubicBezTo>
                <a:cubicBezTo>
                  <a:pt x="45" y="75"/>
                  <a:pt x="72" y="48"/>
                  <a:pt x="86" y="13"/>
                </a:cubicBezTo>
                <a:cubicBezTo>
                  <a:pt x="86" y="13"/>
                  <a:pt x="86" y="13"/>
                  <a:pt x="86" y="13"/>
                </a:cubicBezTo>
              </a:path>
              <a:path w="124" h="127">
                <a:moveTo>
                  <a:pt x="118" y="19"/>
                </a:moveTo>
                <a:cubicBezTo>
                  <a:pt x="113" y="18"/>
                  <a:pt x="108" y="20"/>
                  <a:pt x="106" y="24"/>
                </a:cubicBezTo>
                <a:cubicBezTo>
                  <a:pt x="90" y="64"/>
                  <a:pt x="60" y="94"/>
                  <a:pt x="23" y="109"/>
                </a:cubicBezTo>
                <a:lnTo>
                  <a:pt x="23" y="109"/>
                </a:lnTo>
                <a:cubicBezTo>
                  <a:pt x="19" y="111"/>
                  <a:pt x="17" y="116"/>
                  <a:pt x="18" y="121"/>
                </a:cubicBezTo>
                <a:cubicBezTo>
                  <a:pt x="20" y="125"/>
                  <a:pt x="25" y="127"/>
                  <a:pt x="30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71" y="107"/>
                  <a:pt x="105" y="75"/>
                  <a:pt x="122" y="31"/>
                </a:cubicBezTo>
                <a:cubicBezTo>
                  <a:pt x="124" y="26"/>
                  <a:pt x="122" y="21"/>
                  <a:pt x="118" y="19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6" name="textbox 1136"/>
          <p:cNvSpPr/>
          <p:nvPr/>
        </p:nvSpPr>
        <p:spPr>
          <a:xfrm>
            <a:off x="1005928" y="553882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1138" name="rect"/>
          <p:cNvSpPr/>
          <p:nvPr/>
        </p:nvSpPr>
        <p:spPr>
          <a:xfrm>
            <a:off x="1071816" y="560407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picture 1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142" name="textbox 1142"/>
          <p:cNvSpPr/>
          <p:nvPr/>
        </p:nvSpPr>
        <p:spPr>
          <a:xfrm>
            <a:off x="1556359" y="2904718"/>
            <a:ext cx="9187815" cy="3750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3075" indent="1270" algn="l" rtl="0" eaLnBrk="0">
              <a:lnSpc>
                <a:spcPct val="109000"/>
              </a:lnSpc>
              <a:spcBef>
                <a:spcPts val="536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某市交通运输局城市道路交通治安卡口监控项目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，该项目原数据存储层针对关系数据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采用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mysql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据库</a:t>
            </a:r>
            <a:r>
              <a:rPr sz="15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，针对视频和图片数据采用文件系统存储。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系统运行一直存在诸多问题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，特别是实时性不足，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系统有国产化需求。</a:t>
            </a:r>
            <a:endParaRPr lang="Microsoft YaHei" altLang="Microsoft YaHei" sz="15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marL="13334" algn="l" rtl="0" eaLnBrk="0">
              <a:lnSpc>
                <a:spcPct val="95000"/>
              </a:lnSpc>
              <a:spcBef>
                <a:spcPts val="519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73075" algn="l" rtl="0" eaLnBrk="0">
              <a:lnSpc>
                <a:spcPct val="107000"/>
              </a:lnSpc>
              <a:spcBef>
                <a:spcPts val="1074"/>
              </a:spcBef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新系统架构全栈采用国产化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，数据存储层采用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b="1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构化/非结构化融合方案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11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500" dirty="0"/>
          </a:p>
          <a:p>
            <a:pPr marL="473709" algn="l" rtl="0" eaLnBrk="0">
              <a:lnSpc>
                <a:spcPct val="104000"/>
              </a:lnSpc>
              <a:spcBef>
                <a:spcPts val="3"/>
              </a:spcBef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产品具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备强大的查询能力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产品是融合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关系数据库产品和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对象管理产品于一体的结构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化数据/非结构化数据融合解决方案。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该方案基于统一的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协议实现对全结构数据的统一生命周期管理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，特别是针对非结构化的视频和图片数据的融合功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可有效提升整个系统的时效性和便捷性。</a:t>
            </a:r>
            <a:endParaRPr lang="Microsoft YaHei" altLang="Microsoft YaHei" sz="1500" dirty="0"/>
          </a:p>
        </p:txBody>
      </p:sp>
      <p:sp>
        <p:nvSpPr>
          <p:cNvPr id="1144" name="textbox 1144"/>
          <p:cNvSpPr/>
          <p:nvPr/>
        </p:nvSpPr>
        <p:spPr>
          <a:xfrm>
            <a:off x="3064687" y="460679"/>
            <a:ext cx="6163945" cy="1068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9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典型客户案例之交通领域场景</a:t>
            </a:r>
            <a:r>
              <a:rPr sz="2300" b="1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algn="r" rtl="0" eaLnBrk="0">
              <a:lnSpc>
                <a:spcPct val="94000"/>
              </a:lnSpc>
              <a:spcBef>
                <a:spcPts val="6"/>
              </a:spcBef>
              <a:tabLst/>
            </a:pPr>
            <a:r>
              <a:rPr sz="2700" b="1" kern="0" spc="9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某市交通运输局卡口监控系统项目</a:t>
            </a:r>
            <a:endParaRPr lang="Microsoft YaHei" altLang="Microsoft YaHei" sz="2700" dirty="0"/>
          </a:p>
        </p:txBody>
      </p:sp>
      <p:sp>
        <p:nvSpPr>
          <p:cNvPr id="1146" name="textbox 1146"/>
          <p:cNvSpPr/>
          <p:nvPr/>
        </p:nvSpPr>
        <p:spPr>
          <a:xfrm>
            <a:off x="1557045" y="1859508"/>
            <a:ext cx="1905000" cy="683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200" dirty="0"/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某市交通运输局</a:t>
            </a:r>
            <a:endParaRPr lang="Microsoft YaHei" altLang="Microsoft YaHei" sz="1500" dirty="0"/>
          </a:p>
        </p:txBody>
      </p:sp>
      <p:sp>
        <p:nvSpPr>
          <p:cNvPr id="1148" name="path"/>
          <p:cNvSpPr/>
          <p:nvPr/>
        </p:nvSpPr>
        <p:spPr>
          <a:xfrm>
            <a:off x="1016393" y="291425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8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8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0" name="path"/>
          <p:cNvSpPr/>
          <p:nvPr/>
        </p:nvSpPr>
        <p:spPr>
          <a:xfrm>
            <a:off x="1077163" y="41863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2" name="path"/>
          <p:cNvSpPr/>
          <p:nvPr/>
        </p:nvSpPr>
        <p:spPr>
          <a:xfrm>
            <a:off x="1117955" y="5463489"/>
            <a:ext cx="56261" cy="58051"/>
          </a:xfrm>
          <a:custGeom>
            <a:avLst/>
            <a:gdLst/>
            <a:ahLst/>
            <a:cxnLst/>
            <a:rect l="0" t="0" r="0" b="0"/>
            <a:pathLst>
              <a:path w="88" h="91">
                <a:moveTo>
                  <a:pt x="86" y="13"/>
                </a:moveTo>
                <a:cubicBezTo>
                  <a:pt x="88" y="8"/>
                  <a:pt x="86" y="3"/>
                  <a:pt x="82" y="1"/>
                </a:cubicBezTo>
                <a:cubicBezTo>
                  <a:pt x="77" y="0"/>
                  <a:pt x="72" y="2"/>
                  <a:pt x="70" y="6"/>
                </a:cubicBezTo>
                <a:lnTo>
                  <a:pt x="70" y="6"/>
                </a:lnTo>
                <a:cubicBezTo>
                  <a:pt x="58" y="37"/>
                  <a:pt x="34" y="61"/>
                  <a:pt x="6" y="73"/>
                </a:cubicBezTo>
                <a:cubicBezTo>
                  <a:pt x="2" y="75"/>
                  <a:pt x="0" y="80"/>
                  <a:pt x="1" y="84"/>
                </a:cubicBezTo>
                <a:cubicBezTo>
                  <a:pt x="3" y="89"/>
                  <a:pt x="8" y="91"/>
                  <a:pt x="13" y="89"/>
                </a:cubicBezTo>
                <a:cubicBezTo>
                  <a:pt x="13" y="89"/>
                  <a:pt x="13" y="89"/>
                  <a:pt x="13" y="89"/>
                </a:cubicBezTo>
                <a:cubicBezTo>
                  <a:pt x="45" y="75"/>
                  <a:pt x="72" y="48"/>
                  <a:pt x="86" y="13"/>
                </a:cubicBezTo>
                <a:cubicBezTo>
                  <a:pt x="86" y="13"/>
                  <a:pt x="86" y="13"/>
                  <a:pt x="86" y="13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4" name="textbox 1154"/>
          <p:cNvSpPr/>
          <p:nvPr/>
        </p:nvSpPr>
        <p:spPr>
          <a:xfrm>
            <a:off x="1005928" y="535213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1156" name="rect"/>
          <p:cNvSpPr/>
          <p:nvPr/>
        </p:nvSpPr>
        <p:spPr>
          <a:xfrm>
            <a:off x="1071816" y="541738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picture 1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160" name="textbox 1160"/>
          <p:cNvSpPr/>
          <p:nvPr/>
        </p:nvSpPr>
        <p:spPr>
          <a:xfrm>
            <a:off x="1556359" y="1859508"/>
            <a:ext cx="9197340" cy="4739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73709" algn="l" rtl="0" eaLnBrk="0">
              <a:lnSpc>
                <a:spcPct val="109000"/>
              </a:lnSpc>
              <a:spcBef>
                <a:spcPts val="767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深圳中科天巡信息技术有限公司（简称中科天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巡）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是由北京中科精图信息技术有限公司同招商局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港口发展（深圳）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有限公司等单位发起成立的混合所有制企业。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基于时空大数据、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工业互联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网和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泛人工智能技术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面向交通物流、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城市运行及工业制造等领域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，提供数字优化和智慧运营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409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2440" indent="1905" algn="l" rtl="0" eaLnBrk="0">
              <a:lnSpc>
                <a:spcPct val="104000"/>
              </a:lnSpc>
              <a:spcBef>
                <a:spcPts val="421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业务场景为港口码头的航运集装箱运营管理。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在集装箱运输过程中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，沿线的视频监控系统会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每秒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拍摄一组（两张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，左右两个视角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照片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并且记录下车辆在照片中的相对坐标位置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以及车辆的 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经纬度坐标。</a:t>
            </a:r>
            <a:r>
              <a:rPr sz="15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每个监控点每小时会记录下大约60G大小的照片数据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，客户共有40个这样的监控点，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数据量很大。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根据业务需要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，在必要的时候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需要调取出这些照片进行处理并展示分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析路线。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355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73709" indent="-635" algn="l" rtl="0" eaLnBrk="0">
              <a:lnSpc>
                <a:spcPct val="107000"/>
              </a:lnSpc>
              <a:spcBef>
                <a:spcPts val="1074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系统架构全栈采用国产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化方案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，采用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九有时空数据库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产品结合九有数据库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结构    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化/非结构化融合方案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  <a:p>
            <a:pPr algn="l" rtl="0" eaLnBrk="0">
              <a:lnSpc>
                <a:spcPct val="19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13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marL="472440" indent="1270" algn="l" rtl="0" eaLnBrk="0">
              <a:lnSpc>
                <a:spcPct val="109000"/>
              </a:lnSpc>
              <a:spcBef>
                <a:spcPts val="357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TO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产品是结构化数据/非结构化数据融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合解决方案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而九有时空数据库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是基于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构建的支持空间数据处理的时空数据库产品。</a:t>
            </a:r>
            <a:r>
              <a:rPr sz="1500" kern="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二者融合提供空间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数据、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非结构化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数据的一体化解决方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案。</a:t>
            </a:r>
            <a:endParaRPr lang="Microsoft YaHei" altLang="Microsoft YaHei" sz="1500" dirty="0"/>
          </a:p>
        </p:txBody>
      </p:sp>
      <p:sp>
        <p:nvSpPr>
          <p:cNvPr id="1162" name="textbox 1162"/>
          <p:cNvSpPr/>
          <p:nvPr/>
        </p:nvSpPr>
        <p:spPr>
          <a:xfrm>
            <a:off x="4575250" y="460679"/>
            <a:ext cx="3372484" cy="1068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典型客户案例之中科天巡</a:t>
            </a:r>
            <a:endParaRPr lang="Microsoft YaHei" altLang="Microsoft YaHei" sz="2300" dirty="0"/>
          </a:p>
          <a:p>
            <a:pPr algn="l" rtl="0" eaLnBrk="0">
              <a:lnSpc>
                <a:spcPct val="14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marL="689609" algn="l" rtl="0" eaLnBrk="0">
              <a:lnSpc>
                <a:spcPct val="93000"/>
              </a:lnSpc>
              <a:spcBef>
                <a:spcPts val="5"/>
              </a:spcBef>
              <a:tabLst/>
            </a:pPr>
            <a:r>
              <a:rPr sz="2700" b="1" kern="0" spc="5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中科天巡</a:t>
            </a:r>
            <a:endParaRPr lang="Microsoft YaHei" altLang="Microsoft YaHei" sz="2700" dirty="0"/>
          </a:p>
        </p:txBody>
      </p:sp>
      <p:pic>
        <p:nvPicPr>
          <p:cNvPr id="1164" name="picture 1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65035" y="1034796"/>
            <a:ext cx="1513331" cy="553211"/>
          </a:xfrm>
          <a:prstGeom prst="rect">
            <a:avLst/>
          </a:prstGeom>
        </p:spPr>
      </p:pic>
      <p:sp>
        <p:nvSpPr>
          <p:cNvPr id="1166" name="path"/>
          <p:cNvSpPr/>
          <p:nvPr/>
        </p:nvSpPr>
        <p:spPr>
          <a:xfrm>
            <a:off x="1016393" y="291425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8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8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8" name="path"/>
          <p:cNvSpPr/>
          <p:nvPr/>
        </p:nvSpPr>
        <p:spPr>
          <a:xfrm>
            <a:off x="1077163" y="42752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0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2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4" name="path"/>
          <p:cNvSpPr/>
          <p:nvPr/>
        </p:nvSpPr>
        <p:spPr>
          <a:xfrm>
            <a:off x="1117955" y="5650179"/>
            <a:ext cx="79159" cy="80899"/>
          </a:xfrm>
          <a:custGeom>
            <a:avLst/>
            <a:gdLst/>
            <a:ahLst/>
            <a:cxnLst/>
            <a:rect l="0" t="0" r="0" b="0"/>
            <a:pathLst>
              <a:path w="124" h="127">
                <a:moveTo>
                  <a:pt x="86" y="13"/>
                </a:moveTo>
                <a:cubicBezTo>
                  <a:pt x="88" y="8"/>
                  <a:pt x="86" y="3"/>
                  <a:pt x="82" y="1"/>
                </a:cubicBezTo>
                <a:cubicBezTo>
                  <a:pt x="77" y="0"/>
                  <a:pt x="72" y="2"/>
                  <a:pt x="70" y="6"/>
                </a:cubicBezTo>
                <a:lnTo>
                  <a:pt x="70" y="6"/>
                </a:lnTo>
                <a:cubicBezTo>
                  <a:pt x="58" y="37"/>
                  <a:pt x="34" y="61"/>
                  <a:pt x="6" y="73"/>
                </a:cubicBezTo>
                <a:cubicBezTo>
                  <a:pt x="2" y="75"/>
                  <a:pt x="0" y="80"/>
                  <a:pt x="1" y="84"/>
                </a:cubicBezTo>
                <a:cubicBezTo>
                  <a:pt x="3" y="89"/>
                  <a:pt x="8" y="91"/>
                  <a:pt x="13" y="89"/>
                </a:cubicBezTo>
                <a:cubicBezTo>
                  <a:pt x="13" y="89"/>
                  <a:pt x="13" y="89"/>
                  <a:pt x="13" y="89"/>
                </a:cubicBezTo>
                <a:cubicBezTo>
                  <a:pt x="45" y="75"/>
                  <a:pt x="72" y="48"/>
                  <a:pt x="86" y="13"/>
                </a:cubicBezTo>
                <a:cubicBezTo>
                  <a:pt x="86" y="13"/>
                  <a:pt x="86" y="13"/>
                  <a:pt x="86" y="13"/>
                </a:cubicBezTo>
              </a:path>
              <a:path w="124" h="127">
                <a:moveTo>
                  <a:pt x="118" y="19"/>
                </a:moveTo>
                <a:cubicBezTo>
                  <a:pt x="113" y="18"/>
                  <a:pt x="108" y="20"/>
                  <a:pt x="106" y="24"/>
                </a:cubicBezTo>
                <a:cubicBezTo>
                  <a:pt x="90" y="64"/>
                  <a:pt x="60" y="94"/>
                  <a:pt x="23" y="109"/>
                </a:cubicBezTo>
                <a:lnTo>
                  <a:pt x="23" y="109"/>
                </a:lnTo>
                <a:cubicBezTo>
                  <a:pt x="19" y="111"/>
                  <a:pt x="17" y="116"/>
                  <a:pt x="18" y="121"/>
                </a:cubicBezTo>
                <a:cubicBezTo>
                  <a:pt x="20" y="125"/>
                  <a:pt x="25" y="127"/>
                  <a:pt x="30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71" y="107"/>
                  <a:pt x="105" y="75"/>
                  <a:pt x="122" y="31"/>
                </a:cubicBezTo>
                <a:cubicBezTo>
                  <a:pt x="124" y="26"/>
                  <a:pt x="122" y="21"/>
                  <a:pt x="118" y="19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6" name="textbox 1176"/>
          <p:cNvSpPr/>
          <p:nvPr/>
        </p:nvSpPr>
        <p:spPr>
          <a:xfrm>
            <a:off x="1005928" y="553882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1178" name="rect"/>
          <p:cNvSpPr/>
          <p:nvPr/>
        </p:nvSpPr>
        <p:spPr>
          <a:xfrm>
            <a:off x="1071816" y="560407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picture 1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1617345"/>
            <a:ext cx="11779250" cy="4982209"/>
          </a:xfrm>
          <a:prstGeom prst="rect">
            <a:avLst/>
          </a:prstGeom>
        </p:spPr>
      </p:pic>
      <p:sp>
        <p:nvSpPr>
          <p:cNvPr id="1182" name="textbox 1182"/>
          <p:cNvSpPr/>
          <p:nvPr/>
        </p:nvSpPr>
        <p:spPr>
          <a:xfrm>
            <a:off x="1556359" y="3251428"/>
            <a:ext cx="9177019" cy="3346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73075" indent="635" algn="l" rtl="0" eaLnBrk="0">
              <a:lnSpc>
                <a:spcPct val="105000"/>
              </a:lnSpc>
              <a:spcBef>
                <a:spcPts val="1000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天津市气象局在天津市委市政府支持下按照</a:t>
            </a:r>
            <a:r>
              <a:rPr sz="15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“一号工程”启动建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设天津市突发事件预警信息发布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系统（二期）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。该项目由易云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图承担软件的开发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，客户要求采用全国产化技术栈。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1523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73709" indent="-635" algn="l" rtl="0" eaLnBrk="0">
              <a:lnSpc>
                <a:spcPct val="102000"/>
              </a:lnSpc>
              <a:spcBef>
                <a:spcPts val="1055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系统架构全栈采用国产化方案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，选用九有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做为数据存储层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，采用一主两从架构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持高可用。</a:t>
            </a:r>
            <a:endParaRPr lang="Microsoft YaHei" altLang="Microsoft YaHei" sz="15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20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500" dirty="0"/>
          </a:p>
          <a:p>
            <a:pPr marL="474344" algn="l" rtl="0" eaLnBrk="0">
              <a:lnSpc>
                <a:spcPct val="103000"/>
              </a:lnSpc>
              <a:spcBef>
                <a:spcPts val="1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，具有优秀的查询性能和良好的稳定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性、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可靠性。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选用九有数据库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的突发事件预警发布系统极大地提升了预警信息精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准靶向和快速发布的能力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，获得客户的一致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好评。</a:t>
            </a:r>
            <a:endParaRPr lang="Microsoft YaHei" altLang="Microsoft YaHei" sz="1500" dirty="0"/>
          </a:p>
        </p:txBody>
      </p:sp>
      <p:sp>
        <p:nvSpPr>
          <p:cNvPr id="1184" name="textbox 1184"/>
          <p:cNvSpPr/>
          <p:nvPr/>
        </p:nvSpPr>
        <p:spPr>
          <a:xfrm>
            <a:off x="1557045" y="1859508"/>
            <a:ext cx="9177655" cy="1117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600" dirty="0"/>
          </a:p>
          <a:p>
            <a:pPr marL="472440" indent="635" algn="l" rtl="0" eaLnBrk="0">
              <a:lnSpc>
                <a:spcPct val="109000"/>
              </a:lnSpc>
              <a:spcBef>
                <a:spcPts val="4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易云图（天津）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科技有限公司位于环渤海地区经济中心天津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主营业务包括软件开发；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服务、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技术开发、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技术咨询、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技术交流、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技术转让、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技术推广；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信息系统集成服务等。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易云图属于软件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ISV</a:t>
            </a:r>
            <a:r>
              <a:rPr sz="15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，是九有技术的重要合作伙伴。</a:t>
            </a:r>
            <a:endParaRPr lang="Microsoft YaHei" altLang="Microsoft YaHei" sz="1500" dirty="0"/>
          </a:p>
        </p:txBody>
      </p:sp>
      <p:sp>
        <p:nvSpPr>
          <p:cNvPr id="1186" name="textbox 1186"/>
          <p:cNvSpPr/>
          <p:nvPr/>
        </p:nvSpPr>
        <p:spPr>
          <a:xfrm>
            <a:off x="4727650" y="460679"/>
            <a:ext cx="3067685" cy="11226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典型客户案例之易云图</a:t>
            </a:r>
            <a:endParaRPr lang="Microsoft YaHei" altLang="Microsoft YaHei" sz="2300" dirty="0"/>
          </a:p>
          <a:p>
            <a:pPr algn="l" rtl="0" eaLnBrk="0">
              <a:lnSpc>
                <a:spcPct val="15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marL="697230" algn="l" rtl="0" eaLnBrk="0">
              <a:lnSpc>
                <a:spcPct val="90000"/>
              </a:lnSpc>
              <a:spcBef>
                <a:spcPts val="6"/>
              </a:spcBef>
              <a:tabLst/>
            </a:pPr>
            <a:r>
              <a:rPr sz="2700" b="1" kern="0" spc="8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易云图</a:t>
            </a:r>
            <a:endParaRPr lang="Microsoft YaHei" altLang="Microsoft YaHei" sz="2700" dirty="0"/>
          </a:p>
        </p:txBody>
      </p:sp>
      <p:pic>
        <p:nvPicPr>
          <p:cNvPr id="1188" name="picture 1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40975" y="1024127"/>
            <a:ext cx="1196340" cy="510540"/>
          </a:xfrm>
          <a:prstGeom prst="rect">
            <a:avLst/>
          </a:prstGeom>
        </p:spPr>
      </p:pic>
      <p:sp>
        <p:nvSpPr>
          <p:cNvPr id="1190" name="path"/>
          <p:cNvSpPr/>
          <p:nvPr/>
        </p:nvSpPr>
        <p:spPr>
          <a:xfrm>
            <a:off x="1016393" y="3163176"/>
            <a:ext cx="264312" cy="264096"/>
          </a:xfrm>
          <a:custGeom>
            <a:avLst/>
            <a:gdLst/>
            <a:ahLst/>
            <a:cxnLst/>
            <a:rect l="0" t="0" r="0" b="0"/>
            <a:pathLst>
              <a:path w="416" h="415">
                <a:moveTo>
                  <a:pt x="147" y="295"/>
                </a:moveTo>
                <a:cubicBezTo>
                  <a:pt x="161" y="295"/>
                  <a:pt x="173" y="306"/>
                  <a:pt x="173" y="321"/>
                </a:cubicBezTo>
                <a:cubicBezTo>
                  <a:pt x="173" y="335"/>
                  <a:pt x="161" y="347"/>
                  <a:pt x="147" y="347"/>
                </a:cubicBezTo>
                <a:cubicBezTo>
                  <a:pt x="133" y="347"/>
                  <a:pt x="121" y="335"/>
                  <a:pt x="121" y="321"/>
                </a:cubicBezTo>
                <a:cubicBezTo>
                  <a:pt x="121" y="306"/>
                  <a:pt x="133" y="295"/>
                  <a:pt x="147" y="295"/>
                </a:cubicBezTo>
                <a:moveTo>
                  <a:pt x="147" y="364"/>
                </a:moveTo>
                <a:cubicBezTo>
                  <a:pt x="171" y="364"/>
                  <a:pt x="190" y="345"/>
                  <a:pt x="190" y="321"/>
                </a:cubicBezTo>
                <a:cubicBezTo>
                  <a:pt x="190" y="297"/>
                  <a:pt x="171" y="277"/>
                  <a:pt x="147" y="277"/>
                </a:cubicBezTo>
                <a:cubicBezTo>
                  <a:pt x="123" y="277"/>
                  <a:pt x="104" y="297"/>
                  <a:pt x="104" y="321"/>
                </a:cubicBezTo>
                <a:cubicBezTo>
                  <a:pt x="104" y="345"/>
                  <a:pt x="123" y="364"/>
                  <a:pt x="147" y="364"/>
                </a:cubicBezTo>
              </a:path>
              <a:path w="416" h="415">
                <a:moveTo>
                  <a:pt x="373" y="69"/>
                </a:moveTo>
                <a:cubicBezTo>
                  <a:pt x="358" y="69"/>
                  <a:pt x="347" y="57"/>
                  <a:pt x="347" y="43"/>
                </a:cubicBezTo>
                <a:cubicBezTo>
                  <a:pt x="347" y="29"/>
                  <a:pt x="358" y="17"/>
                  <a:pt x="373" y="17"/>
                </a:cubicBezTo>
                <a:cubicBezTo>
                  <a:pt x="387" y="17"/>
                  <a:pt x="398" y="29"/>
                  <a:pt x="398" y="43"/>
                </a:cubicBezTo>
                <a:cubicBezTo>
                  <a:pt x="398" y="57"/>
                  <a:pt x="387" y="69"/>
                  <a:pt x="373" y="69"/>
                </a:cubicBezTo>
                <a:moveTo>
                  <a:pt x="373" y="0"/>
                </a:moveTo>
                <a:cubicBezTo>
                  <a:pt x="349" y="0"/>
                  <a:pt x="329" y="19"/>
                  <a:pt x="329" y="43"/>
                </a:cubicBezTo>
                <a:cubicBezTo>
                  <a:pt x="329" y="67"/>
                  <a:pt x="349" y="87"/>
                  <a:pt x="373" y="87"/>
                </a:cubicBezTo>
                <a:cubicBezTo>
                  <a:pt x="396" y="87"/>
                  <a:pt x="416" y="67"/>
                  <a:pt x="416" y="43"/>
                </a:cubicBezTo>
                <a:cubicBezTo>
                  <a:pt x="416" y="19"/>
                  <a:pt x="396" y="0"/>
                  <a:pt x="373" y="0"/>
                </a:cubicBezTo>
              </a:path>
              <a:path w="416" h="415">
                <a:moveTo>
                  <a:pt x="34" y="277"/>
                </a:moveTo>
                <a:cubicBezTo>
                  <a:pt x="44" y="277"/>
                  <a:pt x="51" y="285"/>
                  <a:pt x="51" y="295"/>
                </a:cubicBezTo>
                <a:cubicBezTo>
                  <a:pt x="51" y="304"/>
                  <a:pt x="44" y="312"/>
                  <a:pt x="34" y="312"/>
                </a:cubicBezTo>
                <a:cubicBezTo>
                  <a:pt x="25" y="312"/>
                  <a:pt x="17" y="304"/>
                  <a:pt x="17" y="295"/>
                </a:cubicBezTo>
                <a:cubicBezTo>
                  <a:pt x="17" y="285"/>
                  <a:pt x="25" y="277"/>
                  <a:pt x="34" y="277"/>
                </a:cubicBezTo>
                <a:moveTo>
                  <a:pt x="0" y="295"/>
                </a:moveTo>
                <a:cubicBezTo>
                  <a:pt x="0" y="314"/>
                  <a:pt x="15" y="329"/>
                  <a:pt x="34" y="329"/>
                </a:cubicBezTo>
                <a:cubicBezTo>
                  <a:pt x="53" y="329"/>
                  <a:pt x="69" y="314"/>
                  <a:pt x="69" y="295"/>
                </a:cubicBezTo>
                <a:cubicBezTo>
                  <a:pt x="69" y="276"/>
                  <a:pt x="53" y="260"/>
                  <a:pt x="34" y="260"/>
                </a:cubicBezTo>
                <a:cubicBezTo>
                  <a:pt x="15" y="260"/>
                  <a:pt x="0" y="276"/>
                  <a:pt x="0" y="295"/>
                </a:cubicBezTo>
              </a:path>
              <a:path w="416" h="415">
                <a:moveTo>
                  <a:pt x="86" y="415"/>
                </a:moveTo>
                <a:cubicBezTo>
                  <a:pt x="96" y="415"/>
                  <a:pt x="104" y="408"/>
                  <a:pt x="104" y="398"/>
                </a:cubicBezTo>
                <a:cubicBezTo>
                  <a:pt x="104" y="389"/>
                  <a:pt x="96" y="381"/>
                  <a:pt x="86" y="381"/>
                </a:cubicBezTo>
                <a:cubicBezTo>
                  <a:pt x="77" y="381"/>
                  <a:pt x="69" y="389"/>
                  <a:pt x="69" y="398"/>
                </a:cubicBezTo>
                <a:cubicBezTo>
                  <a:pt x="69" y="408"/>
                  <a:pt x="77" y="415"/>
                  <a:pt x="86" y="415"/>
                </a:cubicBezTo>
              </a:path>
              <a:path w="416" h="415">
                <a:moveTo>
                  <a:pt x="364" y="121"/>
                </a:moveTo>
                <a:cubicBezTo>
                  <a:pt x="354" y="121"/>
                  <a:pt x="347" y="129"/>
                  <a:pt x="347" y="138"/>
                </a:cubicBezTo>
                <a:cubicBezTo>
                  <a:pt x="347" y="148"/>
                  <a:pt x="354" y="156"/>
                  <a:pt x="364" y="156"/>
                </a:cubicBezTo>
                <a:cubicBezTo>
                  <a:pt x="373" y="156"/>
                  <a:pt x="381" y="148"/>
                  <a:pt x="381" y="138"/>
                </a:cubicBezTo>
                <a:cubicBezTo>
                  <a:pt x="381" y="129"/>
                  <a:pt x="373" y="121"/>
                  <a:pt x="364" y="12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2" name="path"/>
          <p:cNvSpPr/>
          <p:nvPr/>
        </p:nvSpPr>
        <p:spPr>
          <a:xfrm>
            <a:off x="1077163" y="4275277"/>
            <a:ext cx="110604" cy="244118"/>
          </a:xfrm>
          <a:custGeom>
            <a:avLst/>
            <a:gdLst/>
            <a:ahLst/>
            <a:cxnLst/>
            <a:rect l="0" t="0" r="0" b="0"/>
            <a:pathLst>
              <a:path w="174" h="384">
                <a:moveTo>
                  <a:pt x="70" y="297"/>
                </a:moveTo>
                <a:lnTo>
                  <a:pt x="70" y="297"/>
                </a:lnTo>
                <a:cubicBezTo>
                  <a:pt x="60" y="305"/>
                  <a:pt x="49" y="314"/>
                  <a:pt x="39" y="324"/>
                </a:cubicBezTo>
                <a:cubicBezTo>
                  <a:pt x="30" y="333"/>
                  <a:pt x="21" y="343"/>
                  <a:pt x="14" y="353"/>
                </a:cubicBezTo>
                <a:lnTo>
                  <a:pt x="2" y="370"/>
                </a:lnTo>
                <a:lnTo>
                  <a:pt x="2" y="370"/>
                </a:lnTo>
                <a:cubicBezTo>
                  <a:pt x="0" y="373"/>
                  <a:pt x="0" y="378"/>
                  <a:pt x="3" y="381"/>
                </a:cubicBezTo>
                <a:cubicBezTo>
                  <a:pt x="6" y="384"/>
                  <a:pt x="12" y="384"/>
                  <a:pt x="15" y="381"/>
                </a:cubicBezTo>
                <a:cubicBezTo>
                  <a:pt x="16" y="380"/>
                  <a:pt x="16" y="379"/>
                  <a:pt x="16" y="379"/>
                </a:cubicBezTo>
                <a:lnTo>
                  <a:pt x="28" y="364"/>
                </a:lnTo>
                <a:cubicBezTo>
                  <a:pt x="35" y="354"/>
                  <a:pt x="43" y="345"/>
                  <a:pt x="51" y="336"/>
                </a:cubicBezTo>
                <a:cubicBezTo>
                  <a:pt x="61" y="326"/>
                  <a:pt x="70" y="319"/>
                  <a:pt x="81" y="311"/>
                </a:cubicBezTo>
                <a:lnTo>
                  <a:pt x="81" y="311"/>
                </a:lnTo>
                <a:cubicBezTo>
                  <a:pt x="82" y="310"/>
                  <a:pt x="82" y="310"/>
                  <a:pt x="82" y="310"/>
                </a:cubicBezTo>
                <a:cubicBezTo>
                  <a:pt x="86" y="306"/>
                  <a:pt x="86" y="301"/>
                  <a:pt x="82" y="297"/>
                </a:cubicBezTo>
                <a:cubicBezTo>
                  <a:pt x="79" y="294"/>
                  <a:pt x="74" y="294"/>
                  <a:pt x="70" y="297"/>
                </a:cubicBezTo>
              </a:path>
              <a:path w="174" h="384">
                <a:moveTo>
                  <a:pt x="121" y="48"/>
                </a:moveTo>
                <a:cubicBezTo>
                  <a:pt x="112" y="57"/>
                  <a:pt x="102" y="65"/>
                  <a:pt x="92" y="73"/>
                </a:cubicBezTo>
                <a:cubicBezTo>
                  <a:pt x="91" y="73"/>
                  <a:pt x="91" y="74"/>
                  <a:pt x="90" y="74"/>
                </a:cubicBezTo>
                <a:cubicBezTo>
                  <a:pt x="87" y="78"/>
                  <a:pt x="87" y="83"/>
                  <a:pt x="90" y="87"/>
                </a:cubicBezTo>
                <a:cubicBezTo>
                  <a:pt x="93" y="90"/>
                  <a:pt x="99" y="90"/>
                  <a:pt x="102" y="87"/>
                </a:cubicBezTo>
                <a:lnTo>
                  <a:pt x="102" y="87"/>
                </a:lnTo>
                <a:cubicBezTo>
                  <a:pt x="113" y="79"/>
                  <a:pt x="124" y="70"/>
                  <a:pt x="134" y="60"/>
                </a:cubicBezTo>
                <a:cubicBezTo>
                  <a:pt x="143" y="51"/>
                  <a:pt x="151" y="41"/>
                  <a:pt x="159" y="31"/>
                </a:cubicBezTo>
                <a:lnTo>
                  <a:pt x="171" y="15"/>
                </a:lnTo>
                <a:lnTo>
                  <a:pt x="171" y="15"/>
                </a:lnTo>
                <a:cubicBezTo>
                  <a:pt x="174" y="11"/>
                  <a:pt x="174" y="6"/>
                  <a:pt x="170" y="3"/>
                </a:cubicBezTo>
                <a:cubicBezTo>
                  <a:pt x="167" y="0"/>
                  <a:pt x="161" y="0"/>
                  <a:pt x="158" y="3"/>
                </a:cubicBezTo>
                <a:cubicBezTo>
                  <a:pt x="157" y="4"/>
                  <a:pt x="157" y="4"/>
                  <a:pt x="156" y="5"/>
                </a:cubicBezTo>
                <a:lnTo>
                  <a:pt x="145" y="21"/>
                </a:lnTo>
                <a:cubicBezTo>
                  <a:pt x="138" y="30"/>
                  <a:pt x="130" y="39"/>
                  <a:pt x="121" y="48"/>
                </a:cubicBezTo>
              </a:path>
            </a:pathLst>
          </a:cu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4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6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8" name="textbox 1198"/>
          <p:cNvSpPr/>
          <p:nvPr/>
        </p:nvSpPr>
        <p:spPr>
          <a:xfrm>
            <a:off x="1005928" y="5538825"/>
            <a:ext cx="82550" cy="83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52"/>
              </a:lnSpc>
              <a:tabLst/>
            </a:pPr>
            <a:r>
              <a:rPr sz="800" kern="0" spc="170" dirty="0">
                <a:solidFill>
                  <a:srgbClr val="51848E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800" dirty="0"/>
          </a:p>
        </p:txBody>
      </p:sp>
      <p:sp>
        <p:nvSpPr>
          <p:cNvPr id="1200" name="rect"/>
          <p:cNvSpPr/>
          <p:nvPr/>
        </p:nvSpPr>
        <p:spPr>
          <a:xfrm>
            <a:off x="1071816" y="5604078"/>
            <a:ext cx="49809" cy="49783"/>
          </a:xfrm>
          <a:prstGeom prst="rect">
            <a:avLst/>
          </a:prstGeom>
          <a:solidFill>
            <a:srgbClr val="51848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picture 1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5260" y="958595"/>
            <a:ext cx="11779250" cy="5640958"/>
          </a:xfrm>
          <a:prstGeom prst="rect">
            <a:avLst/>
          </a:prstGeom>
        </p:spPr>
      </p:pic>
      <p:sp>
        <p:nvSpPr>
          <p:cNvPr id="1204" name="textbox 1204"/>
          <p:cNvSpPr/>
          <p:nvPr/>
        </p:nvSpPr>
        <p:spPr>
          <a:xfrm>
            <a:off x="1556359" y="1859508"/>
            <a:ext cx="9177019" cy="4535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53"/>
              </a:lnSpc>
              <a:tabLst/>
            </a:pPr>
            <a:endParaRPr lang="Arial" altLang="Arial" sz="100" dirty="0"/>
          </a:p>
          <a:p>
            <a:pPr marL="13334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客户背景</a:t>
            </a:r>
            <a:endParaRPr lang="Microsoft YaHei" altLang="Microsoft YaHei" sz="1700" dirty="0"/>
          </a:p>
          <a:p>
            <a:pPr marL="481330" indent="13334" algn="l" rtl="0" eaLnBrk="0">
              <a:lnSpc>
                <a:spcPct val="103000"/>
              </a:lnSpc>
              <a:spcBef>
                <a:spcPts val="892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中国船舶集团有限公司为特大型国有重要骨干企业，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有科研院所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、企业单位和上市公司104家，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产总额8900亿元，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拥有我国最大的造修船基地和最完整的船舶及配套产品研发能力，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能够设计建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造符合全球船级社规范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、满足国际通用技术标准和安全公约要求的船舶海工装备，</a:t>
            </a:r>
            <a:r>
              <a:rPr sz="15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是全球最大的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造船集团。</a:t>
            </a:r>
            <a:endParaRPr lang="Microsoft YaHei" altLang="Microsoft YaHei" sz="1500" dirty="0"/>
          </a:p>
          <a:p>
            <a:pPr marL="13334" algn="l" rtl="0" eaLnBrk="0">
              <a:lnSpc>
                <a:spcPct val="95000"/>
              </a:lnSpc>
              <a:spcBef>
                <a:spcPts val="1275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客户需求</a:t>
            </a:r>
            <a:endParaRPr lang="Microsoft YaHei" altLang="Microsoft YaHei" sz="1700" dirty="0"/>
          </a:p>
          <a:p>
            <a:pPr marL="483869" indent="3175" algn="l" rtl="0" eaLnBrk="0">
              <a:lnSpc>
                <a:spcPct val="102000"/>
              </a:lnSpc>
              <a:spcBef>
                <a:spcPts val="970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中国船舶集团下属某研究院开发船舶轨迹分析系统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，数据存储层数据库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要求国产化、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具备支持空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间轨迹查询、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分析能力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  <a:p>
            <a:pPr algn="l" rtl="0" eaLnBrk="0">
              <a:lnSpc>
                <a:spcPct val="165000"/>
              </a:lnSpc>
              <a:tabLst/>
            </a:pPr>
            <a:endParaRPr lang="Arial" altLang="Arial" sz="1000" dirty="0"/>
          </a:p>
          <a:p>
            <a:pPr marL="13334" algn="l" rtl="0" eaLnBrk="0">
              <a:lnSpc>
                <a:spcPct val="95000"/>
              </a:lnSpc>
              <a:spcBef>
                <a:spcPts val="521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方案架构</a:t>
            </a:r>
            <a:endParaRPr lang="Microsoft YaHei" altLang="Microsoft YaHei" sz="1700" dirty="0"/>
          </a:p>
          <a:p>
            <a:pPr marL="473075" algn="l" rtl="0" eaLnBrk="0">
              <a:lnSpc>
                <a:spcPct val="96000"/>
              </a:lnSpc>
              <a:spcBef>
                <a:spcPts val="1080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系统架构全栈采用国产化方案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，选用</a:t>
            </a: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九有时空数据库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做为数据存储层。</a:t>
            </a:r>
            <a:endParaRPr lang="Microsoft YaHei" altLang="Microsoft YaHei" sz="15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521"/>
              </a:spcBef>
              <a:tabLst/>
            </a:pPr>
            <a:r>
              <a:rPr sz="17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产品价值</a:t>
            </a:r>
            <a:endParaRPr lang="Microsoft YaHei" altLang="Microsoft YaHei" sz="17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500" dirty="0"/>
          </a:p>
          <a:p>
            <a:pPr marL="472440" indent="1270" algn="l" rtl="0" eaLnBrk="0">
              <a:lnSpc>
                <a:spcPct val="103000"/>
              </a:lnSpc>
              <a:spcBef>
                <a:spcPts val="3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九有时空数据库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TS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</a:t>
            </a:r>
            <a:r>
              <a:rPr sz="15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支持存储和管理空间数据、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栅格数据、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点云数据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支持三维空间计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算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支持轨迹数据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，路径规划等。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，借助底层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UDB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TX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强大的查询能力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可以为客户提供时空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数据的有效管理和轨迹查询与分析。</a:t>
            </a:r>
            <a:endParaRPr lang="Microsoft YaHei" altLang="Microsoft YaHei" sz="1500" dirty="0"/>
          </a:p>
        </p:txBody>
      </p:sp>
      <p:sp>
        <p:nvSpPr>
          <p:cNvPr id="1206" name="textbox 1206"/>
          <p:cNvSpPr/>
          <p:nvPr/>
        </p:nvSpPr>
        <p:spPr>
          <a:xfrm>
            <a:off x="3064687" y="459460"/>
            <a:ext cx="6091554" cy="3575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典型客户案例之中国船舶集团</a:t>
            </a:r>
            <a:r>
              <a:rPr sz="2300" b="1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2300" dirty="0"/>
          </a:p>
        </p:txBody>
      </p:sp>
      <p:sp>
        <p:nvSpPr>
          <p:cNvPr id="1208" name="textbox 1208"/>
          <p:cNvSpPr/>
          <p:nvPr/>
        </p:nvSpPr>
        <p:spPr>
          <a:xfrm>
            <a:off x="4897068" y="1117316"/>
            <a:ext cx="2136775" cy="412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8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6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中国船舶集团</a:t>
            </a:r>
            <a:endParaRPr lang="Microsoft YaHei" altLang="Microsoft YaHei" sz="2700" dirty="0"/>
          </a:p>
        </p:txBody>
      </p:sp>
      <p:grpSp>
        <p:nvGrpSpPr>
          <p:cNvPr id="116" name="group 116"/>
          <p:cNvGrpSpPr/>
          <p:nvPr/>
        </p:nvGrpSpPr>
        <p:grpSpPr>
          <a:xfrm rot="21600000">
            <a:off x="822960" y="3157728"/>
            <a:ext cx="635508" cy="461771"/>
            <a:chOff x="0" y="0"/>
            <a:chExt cx="635508" cy="461771"/>
          </a:xfrm>
        </p:grpSpPr>
        <p:sp>
          <p:nvSpPr>
            <p:cNvPr id="1210" name="path"/>
            <p:cNvSpPr/>
            <p:nvPr/>
          </p:nvSpPr>
          <p:spPr>
            <a:xfrm>
              <a:off x="0" y="0"/>
              <a:ext cx="635508" cy="461771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7B9B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12" name="path"/>
            <p:cNvSpPr/>
            <p:nvPr/>
          </p:nvSpPr>
          <p:spPr>
            <a:xfrm>
              <a:off x="104063" y="76568"/>
              <a:ext cx="353682" cy="352513"/>
            </a:xfrm>
            <a:custGeom>
              <a:avLst/>
              <a:gdLst/>
              <a:ahLst/>
              <a:cxnLst/>
              <a:rect l="0" t="0" r="0" b="0"/>
              <a:pathLst>
                <a:path w="556" h="555">
                  <a:moveTo>
                    <a:pt x="470" y="235"/>
                  </a:moveTo>
                  <a:lnTo>
                    <a:pt x="445" y="260"/>
                  </a:lnTo>
                  <a:cubicBezTo>
                    <a:pt x="442" y="263"/>
                    <a:pt x="437" y="263"/>
                    <a:pt x="433" y="260"/>
                  </a:cubicBezTo>
                  <a:lnTo>
                    <a:pt x="403" y="229"/>
                  </a:lnTo>
                  <a:lnTo>
                    <a:pt x="378" y="291"/>
                  </a:lnTo>
                  <a:lnTo>
                    <a:pt x="380" y="286"/>
                  </a:lnTo>
                  <a:cubicBezTo>
                    <a:pt x="328" y="234"/>
                    <a:pt x="274" y="227"/>
                    <a:pt x="227" y="221"/>
                  </a:cubicBezTo>
                  <a:cubicBezTo>
                    <a:pt x="211" y="220"/>
                    <a:pt x="196" y="218"/>
                    <a:pt x="182" y="214"/>
                  </a:cubicBezTo>
                  <a:lnTo>
                    <a:pt x="329" y="155"/>
                  </a:lnTo>
                  <a:lnTo>
                    <a:pt x="299" y="126"/>
                  </a:lnTo>
                  <a:cubicBezTo>
                    <a:pt x="296" y="122"/>
                    <a:pt x="296" y="117"/>
                    <a:pt x="299" y="113"/>
                  </a:cubicBezTo>
                  <a:lnTo>
                    <a:pt x="324" y="89"/>
                  </a:lnTo>
                  <a:cubicBezTo>
                    <a:pt x="327" y="85"/>
                    <a:pt x="333" y="85"/>
                    <a:pt x="336" y="89"/>
                  </a:cubicBezTo>
                  <a:lnTo>
                    <a:pt x="470" y="223"/>
                  </a:lnTo>
                  <a:cubicBezTo>
                    <a:pt x="473" y="226"/>
                    <a:pt x="473" y="232"/>
                    <a:pt x="470" y="235"/>
                  </a:cubicBezTo>
                  <a:moveTo>
                    <a:pt x="291" y="509"/>
                  </a:moveTo>
                  <a:cubicBezTo>
                    <a:pt x="289" y="514"/>
                    <a:pt x="284" y="518"/>
                    <a:pt x="278" y="520"/>
                  </a:cubicBezTo>
                  <a:cubicBezTo>
                    <a:pt x="277" y="520"/>
                    <a:pt x="275" y="520"/>
                    <a:pt x="274" y="520"/>
                  </a:cubicBezTo>
                  <a:cubicBezTo>
                    <a:pt x="270" y="520"/>
                    <a:pt x="265" y="518"/>
                    <a:pt x="262" y="515"/>
                  </a:cubicBezTo>
                  <a:lnTo>
                    <a:pt x="42" y="297"/>
                  </a:lnTo>
                  <a:cubicBezTo>
                    <a:pt x="38" y="292"/>
                    <a:pt x="36" y="287"/>
                    <a:pt x="37" y="281"/>
                  </a:cubicBezTo>
                  <a:cubicBezTo>
                    <a:pt x="38" y="275"/>
                    <a:pt x="42" y="271"/>
                    <a:pt x="47" y="268"/>
                  </a:cubicBezTo>
                  <a:lnTo>
                    <a:pt x="155" y="225"/>
                  </a:lnTo>
                  <a:cubicBezTo>
                    <a:pt x="227" y="249"/>
                    <a:pt x="300" y="226"/>
                    <a:pt x="373" y="304"/>
                  </a:cubicBezTo>
                  <a:cubicBezTo>
                    <a:pt x="373" y="304"/>
                    <a:pt x="291" y="509"/>
                    <a:pt x="291" y="509"/>
                  </a:cubicBezTo>
                  <a:moveTo>
                    <a:pt x="360" y="64"/>
                  </a:moveTo>
                  <a:cubicBezTo>
                    <a:pt x="352" y="56"/>
                    <a:pt x="341" y="52"/>
                    <a:pt x="330" y="52"/>
                  </a:cubicBezTo>
                  <a:cubicBezTo>
                    <a:pt x="318" y="52"/>
                    <a:pt x="307" y="56"/>
                    <a:pt x="299" y="64"/>
                  </a:cubicBezTo>
                  <a:lnTo>
                    <a:pt x="275" y="89"/>
                  </a:lnTo>
                  <a:cubicBezTo>
                    <a:pt x="266" y="97"/>
                    <a:pt x="262" y="108"/>
                    <a:pt x="262" y="119"/>
                  </a:cubicBezTo>
                  <a:cubicBezTo>
                    <a:pt x="262" y="128"/>
                    <a:pt x="264" y="135"/>
                    <a:pt x="268" y="142"/>
                  </a:cubicBezTo>
                  <a:lnTo>
                    <a:pt x="33" y="237"/>
                  </a:lnTo>
                  <a:cubicBezTo>
                    <a:pt x="17" y="244"/>
                    <a:pt x="6" y="258"/>
                    <a:pt x="3" y="275"/>
                  </a:cubicBezTo>
                  <a:cubicBezTo>
                    <a:pt x="0" y="292"/>
                    <a:pt x="5" y="309"/>
                    <a:pt x="17" y="321"/>
                  </a:cubicBezTo>
                  <a:lnTo>
                    <a:pt x="238" y="539"/>
                  </a:lnTo>
                  <a:cubicBezTo>
                    <a:pt x="247" y="549"/>
                    <a:pt x="260" y="554"/>
                    <a:pt x="273" y="555"/>
                  </a:cubicBezTo>
                  <a:cubicBezTo>
                    <a:pt x="274" y="555"/>
                    <a:pt x="274" y="555"/>
                    <a:pt x="275" y="555"/>
                  </a:cubicBezTo>
                  <a:cubicBezTo>
                    <a:pt x="278" y="555"/>
                    <a:pt x="282" y="554"/>
                    <a:pt x="285" y="554"/>
                  </a:cubicBezTo>
                  <a:cubicBezTo>
                    <a:pt x="302" y="550"/>
                    <a:pt x="317" y="538"/>
                    <a:pt x="323" y="522"/>
                  </a:cubicBezTo>
                  <a:lnTo>
                    <a:pt x="416" y="290"/>
                  </a:lnTo>
                  <a:cubicBezTo>
                    <a:pt x="423" y="294"/>
                    <a:pt x="431" y="297"/>
                    <a:pt x="439" y="297"/>
                  </a:cubicBezTo>
                  <a:cubicBezTo>
                    <a:pt x="451" y="297"/>
                    <a:pt x="462" y="292"/>
                    <a:pt x="470" y="284"/>
                  </a:cubicBezTo>
                  <a:lnTo>
                    <a:pt x="494" y="260"/>
                  </a:lnTo>
                  <a:cubicBezTo>
                    <a:pt x="503" y="252"/>
                    <a:pt x="507" y="241"/>
                    <a:pt x="507" y="229"/>
                  </a:cubicBezTo>
                  <a:cubicBezTo>
                    <a:pt x="507" y="217"/>
                    <a:pt x="503" y="206"/>
                    <a:pt x="494" y="198"/>
                  </a:cubicBezTo>
                  <a:cubicBezTo>
                    <a:pt x="494" y="198"/>
                    <a:pt x="360" y="64"/>
                    <a:pt x="360" y="64"/>
                  </a:cubicBezTo>
                </a:path>
                <a:path w="556" h="555">
                  <a:moveTo>
                    <a:pt x="288" y="295"/>
                  </a:moveTo>
                  <a:cubicBezTo>
                    <a:pt x="302" y="295"/>
                    <a:pt x="314" y="306"/>
                    <a:pt x="314" y="321"/>
                  </a:cubicBezTo>
                  <a:cubicBezTo>
                    <a:pt x="314" y="335"/>
                    <a:pt x="302" y="347"/>
                    <a:pt x="288" y="347"/>
                  </a:cubicBezTo>
                  <a:cubicBezTo>
                    <a:pt x="273" y="347"/>
                    <a:pt x="262" y="335"/>
                    <a:pt x="262" y="321"/>
                  </a:cubicBezTo>
                  <a:cubicBezTo>
                    <a:pt x="262" y="306"/>
                    <a:pt x="273" y="295"/>
                    <a:pt x="288" y="295"/>
                  </a:cubicBezTo>
                  <a:moveTo>
                    <a:pt x="288" y="364"/>
                  </a:moveTo>
                  <a:cubicBezTo>
                    <a:pt x="311" y="364"/>
                    <a:pt x="331" y="345"/>
                    <a:pt x="331" y="321"/>
                  </a:cubicBezTo>
                  <a:cubicBezTo>
                    <a:pt x="331" y="297"/>
                    <a:pt x="311" y="277"/>
                    <a:pt x="288" y="277"/>
                  </a:cubicBezTo>
                  <a:cubicBezTo>
                    <a:pt x="264" y="277"/>
                    <a:pt x="245" y="297"/>
                    <a:pt x="245" y="321"/>
                  </a:cubicBezTo>
                  <a:cubicBezTo>
                    <a:pt x="245" y="345"/>
                    <a:pt x="264" y="364"/>
                    <a:pt x="288" y="364"/>
                  </a:cubicBezTo>
                </a:path>
                <a:path w="556" h="555">
                  <a:moveTo>
                    <a:pt x="513" y="69"/>
                  </a:moveTo>
                  <a:cubicBezTo>
                    <a:pt x="499" y="69"/>
                    <a:pt x="487" y="57"/>
                    <a:pt x="487" y="43"/>
                  </a:cubicBezTo>
                  <a:cubicBezTo>
                    <a:pt x="487" y="29"/>
                    <a:pt x="499" y="17"/>
                    <a:pt x="513" y="17"/>
                  </a:cubicBezTo>
                  <a:cubicBezTo>
                    <a:pt x="528" y="17"/>
                    <a:pt x="539" y="29"/>
                    <a:pt x="539" y="43"/>
                  </a:cubicBezTo>
                  <a:cubicBezTo>
                    <a:pt x="539" y="57"/>
                    <a:pt x="528" y="69"/>
                    <a:pt x="513" y="69"/>
                  </a:cubicBezTo>
                  <a:moveTo>
                    <a:pt x="513" y="0"/>
                  </a:moveTo>
                  <a:cubicBezTo>
                    <a:pt x="490" y="0"/>
                    <a:pt x="470" y="19"/>
                    <a:pt x="470" y="43"/>
                  </a:cubicBezTo>
                  <a:cubicBezTo>
                    <a:pt x="470" y="67"/>
                    <a:pt x="490" y="87"/>
                    <a:pt x="513" y="87"/>
                  </a:cubicBezTo>
                  <a:cubicBezTo>
                    <a:pt x="537" y="87"/>
                    <a:pt x="556" y="67"/>
                    <a:pt x="556" y="43"/>
                  </a:cubicBezTo>
                  <a:cubicBezTo>
                    <a:pt x="556" y="19"/>
                    <a:pt x="537" y="0"/>
                    <a:pt x="513" y="0"/>
                  </a:cubicBezTo>
                </a:path>
                <a:path w="556" h="555">
                  <a:moveTo>
                    <a:pt x="175" y="277"/>
                  </a:moveTo>
                  <a:cubicBezTo>
                    <a:pt x="184" y="277"/>
                    <a:pt x="192" y="285"/>
                    <a:pt x="192" y="295"/>
                  </a:cubicBezTo>
                  <a:cubicBezTo>
                    <a:pt x="192" y="304"/>
                    <a:pt x="184" y="312"/>
                    <a:pt x="175" y="312"/>
                  </a:cubicBezTo>
                  <a:cubicBezTo>
                    <a:pt x="165" y="312"/>
                    <a:pt x="158" y="304"/>
                    <a:pt x="158" y="295"/>
                  </a:cubicBezTo>
                  <a:cubicBezTo>
                    <a:pt x="158" y="285"/>
                    <a:pt x="165" y="277"/>
                    <a:pt x="175" y="277"/>
                  </a:cubicBezTo>
                  <a:moveTo>
                    <a:pt x="140" y="295"/>
                  </a:moveTo>
                  <a:cubicBezTo>
                    <a:pt x="140" y="314"/>
                    <a:pt x="156" y="329"/>
                    <a:pt x="175" y="329"/>
                  </a:cubicBezTo>
                  <a:cubicBezTo>
                    <a:pt x="194" y="329"/>
                    <a:pt x="209" y="314"/>
                    <a:pt x="209" y="295"/>
                  </a:cubicBezTo>
                  <a:cubicBezTo>
                    <a:pt x="209" y="276"/>
                    <a:pt x="194" y="260"/>
                    <a:pt x="175" y="260"/>
                  </a:cubicBezTo>
                  <a:cubicBezTo>
                    <a:pt x="156" y="260"/>
                    <a:pt x="140" y="276"/>
                    <a:pt x="140" y="295"/>
                  </a:cubicBezTo>
                </a:path>
                <a:path w="556" h="555">
                  <a:moveTo>
                    <a:pt x="227" y="415"/>
                  </a:moveTo>
                  <a:cubicBezTo>
                    <a:pt x="237" y="415"/>
                    <a:pt x="245" y="408"/>
                    <a:pt x="245" y="398"/>
                  </a:cubicBezTo>
                  <a:cubicBezTo>
                    <a:pt x="245" y="389"/>
                    <a:pt x="237" y="381"/>
                    <a:pt x="227" y="381"/>
                  </a:cubicBezTo>
                  <a:cubicBezTo>
                    <a:pt x="217" y="381"/>
                    <a:pt x="209" y="389"/>
                    <a:pt x="209" y="398"/>
                  </a:cubicBezTo>
                  <a:cubicBezTo>
                    <a:pt x="209" y="408"/>
                    <a:pt x="217" y="415"/>
                    <a:pt x="227" y="415"/>
                  </a:cubicBezTo>
                </a:path>
                <a:path w="556" h="555">
                  <a:moveTo>
                    <a:pt x="504" y="121"/>
                  </a:moveTo>
                  <a:cubicBezTo>
                    <a:pt x="495" y="121"/>
                    <a:pt x="487" y="129"/>
                    <a:pt x="487" y="138"/>
                  </a:cubicBezTo>
                  <a:cubicBezTo>
                    <a:pt x="487" y="148"/>
                    <a:pt x="495" y="156"/>
                    <a:pt x="504" y="156"/>
                  </a:cubicBezTo>
                  <a:cubicBezTo>
                    <a:pt x="514" y="156"/>
                    <a:pt x="521" y="148"/>
                    <a:pt x="521" y="138"/>
                  </a:cubicBezTo>
                  <a:cubicBezTo>
                    <a:pt x="521" y="129"/>
                    <a:pt x="514" y="121"/>
                    <a:pt x="504" y="1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group 118"/>
          <p:cNvGrpSpPr/>
          <p:nvPr/>
        </p:nvGrpSpPr>
        <p:grpSpPr>
          <a:xfrm rot="21600000">
            <a:off x="822960" y="4343400"/>
            <a:ext cx="635508" cy="461771"/>
            <a:chOff x="0" y="0"/>
            <a:chExt cx="635508" cy="461771"/>
          </a:xfrm>
        </p:grpSpPr>
        <p:sp>
          <p:nvSpPr>
            <p:cNvPr id="1214" name="path"/>
            <p:cNvSpPr/>
            <p:nvPr/>
          </p:nvSpPr>
          <p:spPr>
            <a:xfrm>
              <a:off x="0" y="0"/>
              <a:ext cx="635508" cy="461771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4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8B8D8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16" name="path"/>
            <p:cNvSpPr/>
            <p:nvPr/>
          </p:nvSpPr>
          <p:spPr>
            <a:xfrm>
              <a:off x="265874" y="176212"/>
              <a:ext cx="95643" cy="99034"/>
            </a:xfrm>
            <a:custGeom>
              <a:avLst/>
              <a:gdLst/>
              <a:ahLst/>
              <a:cxnLst/>
              <a:rect l="0" t="0" r="0" b="0"/>
              <a:pathLst>
                <a:path w="150" h="155">
                  <a:moveTo>
                    <a:pt x="122" y="108"/>
                  </a:moveTo>
                  <a:cubicBezTo>
                    <a:pt x="120" y="111"/>
                    <a:pt x="119" y="113"/>
                    <a:pt x="117" y="116"/>
                  </a:cubicBezTo>
                  <a:cubicBezTo>
                    <a:pt x="107" y="106"/>
                    <a:pt x="97" y="95"/>
                    <a:pt x="88" y="84"/>
                  </a:cubicBezTo>
                  <a:cubicBezTo>
                    <a:pt x="90" y="83"/>
                    <a:pt x="93" y="82"/>
                    <a:pt x="95" y="81"/>
                  </a:cubicBezTo>
                  <a:cubicBezTo>
                    <a:pt x="98" y="79"/>
                    <a:pt x="101" y="79"/>
                    <a:pt x="104" y="78"/>
                  </a:cubicBezTo>
                  <a:cubicBezTo>
                    <a:pt x="107" y="78"/>
                    <a:pt x="110" y="78"/>
                    <a:pt x="112" y="79"/>
                  </a:cubicBezTo>
                  <a:cubicBezTo>
                    <a:pt x="115" y="79"/>
                    <a:pt x="118" y="81"/>
                    <a:pt x="120" y="83"/>
                  </a:cubicBezTo>
                  <a:cubicBezTo>
                    <a:pt x="123" y="86"/>
                    <a:pt x="124" y="88"/>
                    <a:pt x="125" y="91"/>
                  </a:cubicBezTo>
                  <a:cubicBezTo>
                    <a:pt x="126" y="94"/>
                    <a:pt x="126" y="97"/>
                    <a:pt x="125" y="99"/>
                  </a:cubicBezTo>
                  <a:cubicBezTo>
                    <a:pt x="125" y="102"/>
                    <a:pt x="124" y="105"/>
                    <a:pt x="122" y="108"/>
                  </a:cubicBezTo>
                  <a:moveTo>
                    <a:pt x="40" y="73"/>
                  </a:moveTo>
                  <a:cubicBezTo>
                    <a:pt x="35" y="74"/>
                    <a:pt x="31" y="72"/>
                    <a:pt x="27" y="68"/>
                  </a:cubicBezTo>
                  <a:cubicBezTo>
                    <a:pt x="26" y="67"/>
                    <a:pt x="25" y="65"/>
                    <a:pt x="24" y="63"/>
                  </a:cubicBezTo>
                  <a:cubicBezTo>
                    <a:pt x="23" y="61"/>
                    <a:pt x="23" y="58"/>
                    <a:pt x="23" y="56"/>
                  </a:cubicBezTo>
                  <a:cubicBezTo>
                    <a:pt x="24" y="53"/>
                    <a:pt x="24" y="50"/>
                    <a:pt x="26" y="48"/>
                  </a:cubicBezTo>
                  <a:cubicBezTo>
                    <a:pt x="27" y="45"/>
                    <a:pt x="29" y="42"/>
                    <a:pt x="31" y="39"/>
                  </a:cubicBezTo>
                  <a:cubicBezTo>
                    <a:pt x="40" y="48"/>
                    <a:pt x="49" y="58"/>
                    <a:pt x="58" y="68"/>
                  </a:cubicBezTo>
                  <a:cubicBezTo>
                    <a:pt x="51" y="71"/>
                    <a:pt x="45" y="73"/>
                    <a:pt x="40" y="73"/>
                  </a:cubicBezTo>
                  <a:moveTo>
                    <a:pt x="137" y="62"/>
                  </a:moveTo>
                  <a:cubicBezTo>
                    <a:pt x="131" y="57"/>
                    <a:pt x="126" y="54"/>
                    <a:pt x="120" y="52"/>
                  </a:cubicBezTo>
                  <a:cubicBezTo>
                    <a:pt x="114" y="51"/>
                    <a:pt x="109" y="50"/>
                    <a:pt x="103" y="50"/>
                  </a:cubicBezTo>
                  <a:cubicBezTo>
                    <a:pt x="97" y="51"/>
                    <a:pt x="91" y="52"/>
                    <a:pt x="86" y="54"/>
                  </a:cubicBezTo>
                  <a:cubicBezTo>
                    <a:pt x="80" y="57"/>
                    <a:pt x="74" y="59"/>
                    <a:pt x="68" y="62"/>
                  </a:cubicBezTo>
                  <a:cubicBezTo>
                    <a:pt x="59" y="51"/>
                    <a:pt x="50" y="41"/>
                    <a:pt x="40" y="31"/>
                  </a:cubicBezTo>
                  <a:cubicBezTo>
                    <a:pt x="44" y="27"/>
                    <a:pt x="48" y="25"/>
                    <a:pt x="52" y="25"/>
                  </a:cubicBezTo>
                  <a:cubicBezTo>
                    <a:pt x="56" y="25"/>
                    <a:pt x="60" y="25"/>
                    <a:pt x="64" y="26"/>
                  </a:cubicBezTo>
                  <a:cubicBezTo>
                    <a:pt x="67" y="27"/>
                    <a:pt x="71" y="28"/>
                    <a:pt x="74" y="28"/>
                  </a:cubicBezTo>
                  <a:cubicBezTo>
                    <a:pt x="77" y="29"/>
                    <a:pt x="80" y="28"/>
                    <a:pt x="82" y="26"/>
                  </a:cubicBezTo>
                  <a:cubicBezTo>
                    <a:pt x="84" y="24"/>
                    <a:pt x="86" y="21"/>
                    <a:pt x="86" y="18"/>
                  </a:cubicBezTo>
                  <a:cubicBezTo>
                    <a:pt x="86" y="15"/>
                    <a:pt x="85" y="11"/>
                    <a:pt x="82" y="8"/>
                  </a:cubicBezTo>
                  <a:cubicBezTo>
                    <a:pt x="78" y="4"/>
                    <a:pt x="74" y="1"/>
                    <a:pt x="69" y="0"/>
                  </a:cubicBezTo>
                  <a:cubicBezTo>
                    <a:pt x="64" y="0"/>
                    <a:pt x="58" y="0"/>
                    <a:pt x="53" y="1"/>
                  </a:cubicBezTo>
                  <a:cubicBezTo>
                    <a:pt x="47" y="2"/>
                    <a:pt x="42" y="4"/>
                    <a:pt x="37" y="7"/>
                  </a:cubicBezTo>
                  <a:cubicBezTo>
                    <a:pt x="32" y="10"/>
                    <a:pt x="28" y="13"/>
                    <a:pt x="25" y="16"/>
                  </a:cubicBezTo>
                  <a:cubicBezTo>
                    <a:pt x="24" y="15"/>
                    <a:pt x="23" y="14"/>
                    <a:pt x="22" y="13"/>
                  </a:cubicBezTo>
                  <a:cubicBezTo>
                    <a:pt x="21" y="11"/>
                    <a:pt x="19" y="11"/>
                    <a:pt x="17" y="11"/>
                  </a:cubicBezTo>
                  <a:cubicBezTo>
                    <a:pt x="15" y="11"/>
                    <a:pt x="14" y="12"/>
                    <a:pt x="12" y="13"/>
                  </a:cubicBezTo>
                  <a:cubicBezTo>
                    <a:pt x="11" y="15"/>
                    <a:pt x="11" y="16"/>
                    <a:pt x="11" y="18"/>
                  </a:cubicBezTo>
                  <a:cubicBezTo>
                    <a:pt x="11" y="20"/>
                    <a:pt x="12" y="21"/>
                    <a:pt x="13" y="22"/>
                  </a:cubicBezTo>
                  <a:cubicBezTo>
                    <a:pt x="14" y="23"/>
                    <a:pt x="15" y="24"/>
                    <a:pt x="16" y="25"/>
                  </a:cubicBezTo>
                  <a:cubicBezTo>
                    <a:pt x="12" y="31"/>
                    <a:pt x="8" y="37"/>
                    <a:pt x="5" y="43"/>
                  </a:cubicBezTo>
                  <a:cubicBezTo>
                    <a:pt x="3" y="49"/>
                    <a:pt x="1" y="55"/>
                    <a:pt x="0" y="61"/>
                  </a:cubicBezTo>
                  <a:cubicBezTo>
                    <a:pt x="0" y="67"/>
                    <a:pt x="0" y="73"/>
                    <a:pt x="2" y="78"/>
                  </a:cubicBezTo>
                  <a:cubicBezTo>
                    <a:pt x="4" y="83"/>
                    <a:pt x="7" y="88"/>
                    <a:pt x="12" y="92"/>
                  </a:cubicBezTo>
                  <a:cubicBezTo>
                    <a:pt x="20" y="98"/>
                    <a:pt x="30" y="101"/>
                    <a:pt x="41" y="101"/>
                  </a:cubicBezTo>
                  <a:cubicBezTo>
                    <a:pt x="52" y="100"/>
                    <a:pt x="64" y="97"/>
                    <a:pt x="77" y="90"/>
                  </a:cubicBezTo>
                  <a:cubicBezTo>
                    <a:pt x="87" y="102"/>
                    <a:pt x="98" y="113"/>
                    <a:pt x="108" y="124"/>
                  </a:cubicBezTo>
                  <a:cubicBezTo>
                    <a:pt x="103" y="128"/>
                    <a:pt x="100" y="130"/>
                    <a:pt x="96" y="131"/>
                  </a:cubicBezTo>
                  <a:cubicBezTo>
                    <a:pt x="93" y="131"/>
                    <a:pt x="90" y="131"/>
                    <a:pt x="87" y="130"/>
                  </a:cubicBezTo>
                  <a:cubicBezTo>
                    <a:pt x="85" y="130"/>
                    <a:pt x="82" y="128"/>
                    <a:pt x="80" y="127"/>
                  </a:cubicBezTo>
                  <a:cubicBezTo>
                    <a:pt x="78" y="125"/>
                    <a:pt x="75" y="124"/>
                    <a:pt x="73" y="123"/>
                  </a:cubicBezTo>
                  <a:cubicBezTo>
                    <a:pt x="71" y="122"/>
                    <a:pt x="68" y="121"/>
                    <a:pt x="66" y="121"/>
                  </a:cubicBezTo>
                  <a:cubicBezTo>
                    <a:pt x="64" y="121"/>
                    <a:pt x="61" y="122"/>
                    <a:pt x="58" y="124"/>
                  </a:cubicBezTo>
                  <a:cubicBezTo>
                    <a:pt x="56" y="127"/>
                    <a:pt x="54" y="130"/>
                    <a:pt x="54" y="133"/>
                  </a:cubicBezTo>
                  <a:cubicBezTo>
                    <a:pt x="54" y="136"/>
                    <a:pt x="56" y="140"/>
                    <a:pt x="59" y="143"/>
                  </a:cubicBezTo>
                  <a:cubicBezTo>
                    <a:pt x="61" y="146"/>
                    <a:pt x="65" y="149"/>
                    <a:pt x="70" y="151"/>
                  </a:cubicBezTo>
                  <a:cubicBezTo>
                    <a:pt x="75" y="153"/>
                    <a:pt x="80" y="155"/>
                    <a:pt x="86" y="155"/>
                  </a:cubicBezTo>
                  <a:cubicBezTo>
                    <a:pt x="91" y="155"/>
                    <a:pt x="97" y="155"/>
                    <a:pt x="104" y="152"/>
                  </a:cubicBezTo>
                  <a:cubicBezTo>
                    <a:pt x="110" y="150"/>
                    <a:pt x="117" y="146"/>
                    <a:pt x="123" y="139"/>
                  </a:cubicBezTo>
                  <a:cubicBezTo>
                    <a:pt x="126" y="142"/>
                    <a:pt x="129" y="145"/>
                    <a:pt x="132" y="148"/>
                  </a:cubicBezTo>
                  <a:cubicBezTo>
                    <a:pt x="133" y="149"/>
                    <a:pt x="135" y="150"/>
                    <a:pt x="137" y="149"/>
                  </a:cubicBezTo>
                  <a:cubicBezTo>
                    <a:pt x="138" y="149"/>
                    <a:pt x="140" y="148"/>
                    <a:pt x="141" y="147"/>
                  </a:cubicBezTo>
                  <a:cubicBezTo>
                    <a:pt x="143" y="145"/>
                    <a:pt x="143" y="144"/>
                    <a:pt x="143" y="142"/>
                  </a:cubicBezTo>
                  <a:cubicBezTo>
                    <a:pt x="143" y="140"/>
                    <a:pt x="142" y="139"/>
                    <a:pt x="141" y="138"/>
                  </a:cubicBezTo>
                  <a:cubicBezTo>
                    <a:pt x="138" y="135"/>
                    <a:pt x="135" y="133"/>
                    <a:pt x="132" y="130"/>
                  </a:cubicBezTo>
                  <a:cubicBezTo>
                    <a:pt x="137" y="124"/>
                    <a:pt x="141" y="117"/>
                    <a:pt x="144" y="110"/>
                  </a:cubicBezTo>
                  <a:cubicBezTo>
                    <a:pt x="147" y="104"/>
                    <a:pt x="149" y="97"/>
                    <a:pt x="150" y="91"/>
                  </a:cubicBezTo>
                  <a:cubicBezTo>
                    <a:pt x="150" y="85"/>
                    <a:pt x="149" y="80"/>
                    <a:pt x="147" y="75"/>
                  </a:cubicBezTo>
                  <a:cubicBezTo>
                    <a:pt x="146" y="70"/>
                    <a:pt x="142" y="66"/>
                    <a:pt x="137" y="6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18" name="path"/>
            <p:cNvSpPr/>
            <p:nvPr/>
          </p:nvSpPr>
          <p:spPr>
            <a:xfrm>
              <a:off x="254203" y="109677"/>
              <a:ext cx="110604" cy="244118"/>
            </a:xfrm>
            <a:custGeom>
              <a:avLst/>
              <a:gdLst/>
              <a:ahLst/>
              <a:cxnLst/>
              <a:rect l="0" t="0" r="0" b="0"/>
              <a:pathLst>
                <a:path w="174" h="384">
                  <a:moveTo>
                    <a:pt x="70" y="297"/>
                  </a:moveTo>
                  <a:lnTo>
                    <a:pt x="70" y="297"/>
                  </a:lnTo>
                  <a:cubicBezTo>
                    <a:pt x="60" y="305"/>
                    <a:pt x="49" y="314"/>
                    <a:pt x="39" y="324"/>
                  </a:cubicBezTo>
                  <a:cubicBezTo>
                    <a:pt x="30" y="333"/>
                    <a:pt x="21" y="343"/>
                    <a:pt x="14" y="353"/>
                  </a:cubicBezTo>
                  <a:lnTo>
                    <a:pt x="2" y="370"/>
                  </a:lnTo>
                  <a:lnTo>
                    <a:pt x="2" y="370"/>
                  </a:lnTo>
                  <a:cubicBezTo>
                    <a:pt x="0" y="373"/>
                    <a:pt x="0" y="378"/>
                    <a:pt x="3" y="381"/>
                  </a:cubicBezTo>
                  <a:cubicBezTo>
                    <a:pt x="6" y="384"/>
                    <a:pt x="12" y="384"/>
                    <a:pt x="15" y="381"/>
                  </a:cubicBezTo>
                  <a:cubicBezTo>
                    <a:pt x="16" y="380"/>
                    <a:pt x="16" y="379"/>
                    <a:pt x="16" y="379"/>
                  </a:cubicBezTo>
                  <a:lnTo>
                    <a:pt x="28" y="364"/>
                  </a:lnTo>
                  <a:cubicBezTo>
                    <a:pt x="35" y="354"/>
                    <a:pt x="43" y="345"/>
                    <a:pt x="51" y="336"/>
                  </a:cubicBezTo>
                  <a:cubicBezTo>
                    <a:pt x="61" y="326"/>
                    <a:pt x="70" y="319"/>
                    <a:pt x="81" y="311"/>
                  </a:cubicBezTo>
                  <a:lnTo>
                    <a:pt x="81" y="311"/>
                  </a:lnTo>
                  <a:cubicBezTo>
                    <a:pt x="82" y="310"/>
                    <a:pt x="82" y="310"/>
                    <a:pt x="82" y="310"/>
                  </a:cubicBezTo>
                  <a:cubicBezTo>
                    <a:pt x="86" y="306"/>
                    <a:pt x="86" y="301"/>
                    <a:pt x="82" y="297"/>
                  </a:cubicBezTo>
                  <a:cubicBezTo>
                    <a:pt x="79" y="294"/>
                    <a:pt x="74" y="294"/>
                    <a:pt x="70" y="297"/>
                  </a:cubicBezTo>
                </a:path>
                <a:path w="174" h="384">
                  <a:moveTo>
                    <a:pt x="121" y="48"/>
                  </a:moveTo>
                  <a:cubicBezTo>
                    <a:pt x="112" y="57"/>
                    <a:pt x="102" y="65"/>
                    <a:pt x="92" y="73"/>
                  </a:cubicBezTo>
                  <a:cubicBezTo>
                    <a:pt x="91" y="73"/>
                    <a:pt x="91" y="74"/>
                    <a:pt x="90" y="74"/>
                  </a:cubicBezTo>
                  <a:cubicBezTo>
                    <a:pt x="87" y="78"/>
                    <a:pt x="87" y="83"/>
                    <a:pt x="90" y="87"/>
                  </a:cubicBezTo>
                  <a:cubicBezTo>
                    <a:pt x="93" y="90"/>
                    <a:pt x="99" y="90"/>
                    <a:pt x="102" y="87"/>
                  </a:cubicBezTo>
                  <a:lnTo>
                    <a:pt x="102" y="87"/>
                  </a:lnTo>
                  <a:cubicBezTo>
                    <a:pt x="113" y="79"/>
                    <a:pt x="124" y="70"/>
                    <a:pt x="134" y="60"/>
                  </a:cubicBezTo>
                  <a:cubicBezTo>
                    <a:pt x="143" y="51"/>
                    <a:pt x="151" y="41"/>
                    <a:pt x="159" y="31"/>
                  </a:cubicBezTo>
                  <a:lnTo>
                    <a:pt x="171" y="15"/>
                  </a:lnTo>
                  <a:lnTo>
                    <a:pt x="171" y="15"/>
                  </a:lnTo>
                  <a:cubicBezTo>
                    <a:pt x="174" y="11"/>
                    <a:pt x="174" y="6"/>
                    <a:pt x="170" y="3"/>
                  </a:cubicBezTo>
                  <a:cubicBezTo>
                    <a:pt x="167" y="0"/>
                    <a:pt x="161" y="0"/>
                    <a:pt x="158" y="3"/>
                  </a:cubicBezTo>
                  <a:cubicBezTo>
                    <a:pt x="157" y="4"/>
                    <a:pt x="157" y="4"/>
                    <a:pt x="156" y="5"/>
                  </a:cubicBezTo>
                  <a:lnTo>
                    <a:pt x="145" y="21"/>
                  </a:lnTo>
                  <a:cubicBezTo>
                    <a:pt x="138" y="30"/>
                    <a:pt x="130" y="39"/>
                    <a:pt x="121" y="48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group 120"/>
          <p:cNvGrpSpPr/>
          <p:nvPr/>
        </p:nvGrpSpPr>
        <p:grpSpPr>
          <a:xfrm rot="21600000">
            <a:off x="822960" y="5184648"/>
            <a:ext cx="635508" cy="461771"/>
            <a:chOff x="0" y="0"/>
            <a:chExt cx="635508" cy="461771"/>
          </a:xfrm>
        </p:grpSpPr>
        <p:sp>
          <p:nvSpPr>
            <p:cNvPr id="1220" name="path"/>
            <p:cNvSpPr/>
            <p:nvPr/>
          </p:nvSpPr>
          <p:spPr>
            <a:xfrm>
              <a:off x="0" y="0"/>
              <a:ext cx="635508" cy="461771"/>
            </a:xfrm>
            <a:custGeom>
              <a:avLst/>
              <a:gdLst/>
              <a:ahLst/>
              <a:cxnLst/>
              <a:rect l="0" t="0" r="0" b="0"/>
              <a:pathLst>
                <a:path w="1000" h="727">
                  <a:moveTo>
                    <a:pt x="0" y="727"/>
                  </a:moveTo>
                  <a:lnTo>
                    <a:pt x="827" y="727"/>
                  </a:lnTo>
                  <a:lnTo>
                    <a:pt x="1000" y="362"/>
                  </a:lnTo>
                  <a:lnTo>
                    <a:pt x="827" y="0"/>
                  </a:lnTo>
                  <a:lnTo>
                    <a:pt x="0" y="0"/>
                  </a:lnTo>
                  <a:lnTo>
                    <a:pt x="0" y="727"/>
                  </a:ln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2" name="path"/>
            <p:cNvSpPr/>
            <p:nvPr/>
          </p:nvSpPr>
          <p:spPr>
            <a:xfrm>
              <a:off x="74167" y="40398"/>
              <a:ext cx="399199" cy="399529"/>
            </a:xfrm>
            <a:custGeom>
              <a:avLst/>
              <a:gdLst/>
              <a:ahLst/>
              <a:cxnLst/>
              <a:rect l="0" t="0" r="0" b="0"/>
              <a:pathLst>
                <a:path w="628" h="629">
                  <a:moveTo>
                    <a:pt x="224" y="539"/>
                  </a:moveTo>
                  <a:cubicBezTo>
                    <a:pt x="99" y="490"/>
                    <a:pt x="39" y="348"/>
                    <a:pt x="89" y="224"/>
                  </a:cubicBezTo>
                  <a:cubicBezTo>
                    <a:pt x="138" y="100"/>
                    <a:pt x="280" y="39"/>
                    <a:pt x="404" y="89"/>
                  </a:cubicBezTo>
                  <a:cubicBezTo>
                    <a:pt x="528" y="138"/>
                    <a:pt x="589" y="280"/>
                    <a:pt x="539" y="404"/>
                  </a:cubicBezTo>
                  <a:cubicBezTo>
                    <a:pt x="489" y="529"/>
                    <a:pt x="348" y="589"/>
                    <a:pt x="224" y="539"/>
                  </a:cubicBezTo>
                  <a:moveTo>
                    <a:pt x="417" y="56"/>
                  </a:moveTo>
                  <a:cubicBezTo>
                    <a:pt x="275" y="0"/>
                    <a:pt x="113" y="69"/>
                    <a:pt x="56" y="211"/>
                  </a:cubicBezTo>
                  <a:cubicBezTo>
                    <a:pt x="0" y="353"/>
                    <a:pt x="69" y="515"/>
                    <a:pt x="211" y="572"/>
                  </a:cubicBezTo>
                  <a:cubicBezTo>
                    <a:pt x="353" y="629"/>
                    <a:pt x="514" y="560"/>
                    <a:pt x="571" y="417"/>
                  </a:cubicBezTo>
                  <a:cubicBezTo>
                    <a:pt x="628" y="275"/>
                    <a:pt x="559" y="113"/>
                    <a:pt x="417" y="56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4" name="path"/>
            <p:cNvSpPr/>
            <p:nvPr/>
          </p:nvSpPr>
          <p:spPr>
            <a:xfrm>
              <a:off x="248856" y="214960"/>
              <a:ext cx="49809" cy="49783"/>
            </a:xfrm>
            <a:custGeom>
              <a:avLst/>
              <a:gdLst/>
              <a:ahLst/>
              <a:cxnLst/>
              <a:rect l="0" t="0" r="0" b="0"/>
              <a:pathLst>
                <a:path w="78" h="78">
                  <a:moveTo>
                    <a:pt x="32" y="55"/>
                  </a:moveTo>
                  <a:cubicBezTo>
                    <a:pt x="23" y="51"/>
                    <a:pt x="19" y="41"/>
                    <a:pt x="23" y="32"/>
                  </a:cubicBezTo>
                  <a:cubicBezTo>
                    <a:pt x="26" y="23"/>
                    <a:pt x="36" y="19"/>
                    <a:pt x="45" y="23"/>
                  </a:cubicBezTo>
                  <a:cubicBezTo>
                    <a:pt x="54" y="26"/>
                    <a:pt x="58" y="36"/>
                    <a:pt x="55" y="45"/>
                  </a:cubicBezTo>
                  <a:cubicBezTo>
                    <a:pt x="51" y="54"/>
                    <a:pt x="41" y="58"/>
                    <a:pt x="32" y="55"/>
                  </a:cubicBezTo>
                  <a:moveTo>
                    <a:pt x="52" y="7"/>
                  </a:moveTo>
                  <a:cubicBezTo>
                    <a:pt x="34" y="0"/>
                    <a:pt x="14" y="8"/>
                    <a:pt x="7" y="26"/>
                  </a:cubicBezTo>
                  <a:cubicBezTo>
                    <a:pt x="0" y="44"/>
                    <a:pt x="8" y="64"/>
                    <a:pt x="26" y="71"/>
                  </a:cubicBezTo>
                  <a:cubicBezTo>
                    <a:pt x="44" y="78"/>
                    <a:pt x="64" y="69"/>
                    <a:pt x="71" y="52"/>
                  </a:cubicBezTo>
                  <a:cubicBezTo>
                    <a:pt x="78" y="34"/>
                    <a:pt x="69" y="14"/>
                    <a:pt x="52" y="7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6" name="path"/>
            <p:cNvSpPr/>
            <p:nvPr/>
          </p:nvSpPr>
          <p:spPr>
            <a:xfrm>
              <a:off x="198399" y="165150"/>
              <a:ext cx="150113" cy="149999"/>
            </a:xfrm>
            <a:custGeom>
              <a:avLst/>
              <a:gdLst/>
              <a:ahLst/>
              <a:cxnLst/>
              <a:rect l="0" t="0" r="0" b="0"/>
              <a:pathLst>
                <a:path w="236" h="236">
                  <a:moveTo>
                    <a:pt x="92" y="182"/>
                  </a:moveTo>
                  <a:cubicBezTo>
                    <a:pt x="56" y="168"/>
                    <a:pt x="39" y="127"/>
                    <a:pt x="53" y="92"/>
                  </a:cubicBezTo>
                  <a:cubicBezTo>
                    <a:pt x="67" y="56"/>
                    <a:pt x="108" y="39"/>
                    <a:pt x="144" y="53"/>
                  </a:cubicBezTo>
                  <a:cubicBezTo>
                    <a:pt x="179" y="67"/>
                    <a:pt x="196" y="108"/>
                    <a:pt x="182" y="143"/>
                  </a:cubicBezTo>
                  <a:cubicBezTo>
                    <a:pt x="168" y="179"/>
                    <a:pt x="127" y="196"/>
                    <a:pt x="92" y="182"/>
                  </a:cubicBezTo>
                  <a:moveTo>
                    <a:pt x="156" y="21"/>
                  </a:moveTo>
                  <a:cubicBezTo>
                    <a:pt x="103" y="0"/>
                    <a:pt x="42" y="25"/>
                    <a:pt x="21" y="79"/>
                  </a:cubicBezTo>
                  <a:cubicBezTo>
                    <a:pt x="0" y="132"/>
                    <a:pt x="25" y="193"/>
                    <a:pt x="79" y="214"/>
                  </a:cubicBezTo>
                  <a:cubicBezTo>
                    <a:pt x="132" y="236"/>
                    <a:pt x="193" y="210"/>
                    <a:pt x="215" y="156"/>
                  </a:cubicBezTo>
                  <a:cubicBezTo>
                    <a:pt x="236" y="103"/>
                    <a:pt x="210" y="42"/>
                    <a:pt x="156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8" name="path"/>
            <p:cNvSpPr/>
            <p:nvPr/>
          </p:nvSpPr>
          <p:spPr>
            <a:xfrm>
              <a:off x="195668" y="162407"/>
              <a:ext cx="201358" cy="203022"/>
            </a:xfrm>
            <a:custGeom>
              <a:avLst/>
              <a:gdLst/>
              <a:ahLst/>
              <a:cxnLst/>
              <a:rect l="0" t="0" r="0" b="0"/>
              <a:pathLst>
                <a:path w="317" h="319">
                  <a:moveTo>
                    <a:pt x="243" y="168"/>
                  </a:moveTo>
                  <a:cubicBezTo>
                    <a:pt x="245" y="164"/>
                    <a:pt x="242" y="158"/>
                    <a:pt x="238" y="157"/>
                  </a:cubicBezTo>
                  <a:cubicBezTo>
                    <a:pt x="234" y="155"/>
                    <a:pt x="229" y="157"/>
                    <a:pt x="227" y="162"/>
                  </a:cubicBezTo>
                  <a:lnTo>
                    <a:pt x="227" y="162"/>
                  </a:lnTo>
                  <a:cubicBezTo>
                    <a:pt x="214" y="193"/>
                    <a:pt x="191" y="216"/>
                    <a:pt x="162" y="228"/>
                  </a:cubicBezTo>
                  <a:cubicBezTo>
                    <a:pt x="158" y="230"/>
                    <a:pt x="156" y="235"/>
                    <a:pt x="158" y="240"/>
                  </a:cubicBezTo>
                  <a:cubicBezTo>
                    <a:pt x="160" y="244"/>
                    <a:pt x="165" y="246"/>
                    <a:pt x="169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202" y="230"/>
                    <a:pt x="229" y="204"/>
                    <a:pt x="243" y="168"/>
                  </a:cubicBezTo>
                  <a:cubicBezTo>
                    <a:pt x="243" y="168"/>
                    <a:pt x="243" y="168"/>
                    <a:pt x="243" y="168"/>
                  </a:cubicBezTo>
                </a:path>
                <a:path w="317" h="319">
                  <a:moveTo>
                    <a:pt x="310" y="192"/>
                  </a:moveTo>
                  <a:cubicBezTo>
                    <a:pt x="306" y="190"/>
                    <a:pt x="300" y="192"/>
                    <a:pt x="299" y="197"/>
                  </a:cubicBezTo>
                  <a:cubicBezTo>
                    <a:pt x="279" y="246"/>
                    <a:pt x="241" y="282"/>
                    <a:pt x="196" y="301"/>
                  </a:cubicBezTo>
                  <a:cubicBezTo>
                    <a:pt x="192" y="303"/>
                    <a:pt x="190" y="308"/>
                    <a:pt x="192" y="313"/>
                  </a:cubicBezTo>
                  <a:cubicBezTo>
                    <a:pt x="194" y="317"/>
                    <a:pt x="199" y="319"/>
                    <a:pt x="203" y="317"/>
                  </a:cubicBezTo>
                  <a:cubicBezTo>
                    <a:pt x="204" y="317"/>
                    <a:pt x="204" y="317"/>
                    <a:pt x="204" y="317"/>
                  </a:cubicBezTo>
                  <a:cubicBezTo>
                    <a:pt x="253" y="296"/>
                    <a:pt x="294" y="256"/>
                    <a:pt x="315" y="203"/>
                  </a:cubicBezTo>
                  <a:cubicBezTo>
                    <a:pt x="317" y="199"/>
                    <a:pt x="314" y="194"/>
                    <a:pt x="310" y="192"/>
                  </a:cubicBezTo>
                </a:path>
                <a:path w="317" h="319">
                  <a:moveTo>
                    <a:pt x="274" y="175"/>
                  </a:moveTo>
                  <a:cubicBezTo>
                    <a:pt x="270" y="173"/>
                    <a:pt x="265" y="175"/>
                    <a:pt x="263" y="179"/>
                  </a:cubicBezTo>
                  <a:cubicBezTo>
                    <a:pt x="247" y="219"/>
                    <a:pt x="216" y="249"/>
                    <a:pt x="179" y="265"/>
                  </a:cubicBezTo>
                  <a:lnTo>
                    <a:pt x="179" y="265"/>
                  </a:lnTo>
                  <a:cubicBezTo>
                    <a:pt x="175" y="266"/>
                    <a:pt x="173" y="271"/>
                    <a:pt x="175" y="276"/>
                  </a:cubicBezTo>
                  <a:cubicBezTo>
                    <a:pt x="177" y="280"/>
                    <a:pt x="182" y="282"/>
                    <a:pt x="186" y="280"/>
                  </a:cubicBezTo>
                  <a:cubicBezTo>
                    <a:pt x="186" y="280"/>
                    <a:pt x="187" y="280"/>
                    <a:pt x="187" y="280"/>
                  </a:cubicBezTo>
                  <a:cubicBezTo>
                    <a:pt x="227" y="263"/>
                    <a:pt x="261" y="230"/>
                    <a:pt x="279" y="186"/>
                  </a:cubicBezTo>
                  <a:cubicBezTo>
                    <a:pt x="281" y="181"/>
                    <a:pt x="278" y="176"/>
                    <a:pt x="274" y="175"/>
                  </a:cubicBezTo>
                </a:path>
                <a:path w="317" h="319">
                  <a:moveTo>
                    <a:pt x="87" y="6"/>
                  </a:moveTo>
                  <a:cubicBezTo>
                    <a:pt x="85" y="2"/>
                    <a:pt x="80" y="0"/>
                    <a:pt x="76" y="1"/>
                  </a:cubicBezTo>
                  <a:cubicBezTo>
                    <a:pt x="76" y="1"/>
                    <a:pt x="76" y="2"/>
                    <a:pt x="75" y="2"/>
                  </a:cubicBezTo>
                  <a:cubicBezTo>
                    <a:pt x="43" y="16"/>
                    <a:pt x="16" y="42"/>
                    <a:pt x="1" y="77"/>
                  </a:cubicBezTo>
                  <a:lnTo>
                    <a:pt x="1" y="77"/>
                  </a:lnTo>
                  <a:cubicBezTo>
                    <a:pt x="0" y="81"/>
                    <a:pt x="2" y="86"/>
                    <a:pt x="6" y="88"/>
                  </a:cubicBezTo>
                  <a:cubicBezTo>
                    <a:pt x="11" y="90"/>
                    <a:pt x="16" y="88"/>
                    <a:pt x="17" y="83"/>
                  </a:cubicBezTo>
                  <a:lnTo>
                    <a:pt x="17" y="83"/>
                  </a:lnTo>
                  <a:cubicBezTo>
                    <a:pt x="30" y="52"/>
                    <a:pt x="54" y="29"/>
                    <a:pt x="83" y="17"/>
                  </a:cubicBezTo>
                  <a:cubicBezTo>
                    <a:pt x="87" y="15"/>
                    <a:pt x="89" y="10"/>
                    <a:pt x="87" y="6"/>
                  </a:cubicBezTo>
                </a:path>
              </a:pathLst>
            </a:custGeom>
            <a:solidFill>
              <a:srgbClr val="51848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30" name="path"/>
            <p:cNvSpPr/>
            <p:nvPr/>
          </p:nvSpPr>
          <p:spPr>
            <a:xfrm>
              <a:off x="173989" y="140131"/>
              <a:ext cx="68326" cy="70065"/>
            </a:xfrm>
            <a:custGeom>
              <a:avLst/>
              <a:gdLst/>
              <a:ahLst/>
              <a:cxnLst/>
              <a:rect l="0" t="0" r="0" b="0"/>
              <a:pathLst>
                <a:path w="107" h="110">
                  <a:moveTo>
                    <a:pt x="101" y="17"/>
                  </a:moveTo>
                  <a:cubicBezTo>
                    <a:pt x="105" y="15"/>
                    <a:pt x="107" y="10"/>
                    <a:pt x="105" y="6"/>
                  </a:cubicBezTo>
                  <a:cubicBezTo>
                    <a:pt x="103" y="2"/>
                    <a:pt x="98" y="0"/>
                    <a:pt x="94" y="1"/>
                  </a:cubicBezTo>
                  <a:cubicBezTo>
                    <a:pt x="94" y="1"/>
                    <a:pt x="94" y="2"/>
                    <a:pt x="93" y="2"/>
                  </a:cubicBezTo>
                  <a:cubicBezTo>
                    <a:pt x="53" y="19"/>
                    <a:pt x="19" y="52"/>
                    <a:pt x="1" y="97"/>
                  </a:cubicBezTo>
                  <a:cubicBezTo>
                    <a:pt x="0" y="101"/>
                    <a:pt x="2" y="106"/>
                    <a:pt x="6" y="108"/>
                  </a:cubicBezTo>
                  <a:cubicBezTo>
                    <a:pt x="11" y="110"/>
                    <a:pt x="16" y="108"/>
                    <a:pt x="17" y="103"/>
                  </a:cubicBezTo>
                  <a:cubicBezTo>
                    <a:pt x="33" y="63"/>
                    <a:pt x="64" y="33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32" name="path"/>
          <p:cNvSpPr/>
          <p:nvPr/>
        </p:nvSpPr>
        <p:spPr>
          <a:xfrm>
            <a:off x="902449" y="1836458"/>
            <a:ext cx="352221" cy="231228"/>
          </a:xfrm>
          <a:custGeom>
            <a:avLst/>
            <a:gdLst/>
            <a:ahLst/>
            <a:cxnLst/>
            <a:rect l="0" t="0" r="0" b="0"/>
            <a:pathLst>
              <a:path w="554" h="364">
                <a:moveTo>
                  <a:pt x="256" y="128"/>
                </a:moveTo>
                <a:cubicBezTo>
                  <a:pt x="262" y="123"/>
                  <a:pt x="269" y="121"/>
                  <a:pt x="277" y="121"/>
                </a:cubicBezTo>
                <a:cubicBezTo>
                  <a:pt x="284" y="121"/>
                  <a:pt x="292" y="123"/>
                  <a:pt x="298" y="128"/>
                </a:cubicBezTo>
                <a:lnTo>
                  <a:pt x="369" y="182"/>
                </a:lnTo>
                <a:lnTo>
                  <a:pt x="384" y="192"/>
                </a:lnTo>
                <a:lnTo>
                  <a:pt x="520" y="294"/>
                </a:lnTo>
                <a:lnTo>
                  <a:pt x="520" y="294"/>
                </a:lnTo>
                <a:cubicBezTo>
                  <a:pt x="520" y="313"/>
                  <a:pt x="504" y="329"/>
                  <a:pt x="485" y="329"/>
                </a:cubicBezTo>
                <a:lnTo>
                  <a:pt x="69" y="329"/>
                </a:lnTo>
                <a:cubicBezTo>
                  <a:pt x="50" y="329"/>
                  <a:pt x="34" y="313"/>
                  <a:pt x="34" y="294"/>
                </a:cubicBezTo>
                <a:cubicBezTo>
                  <a:pt x="34" y="294"/>
                  <a:pt x="256" y="128"/>
                  <a:pt x="256" y="128"/>
                </a:cubicBezTo>
                <a:moveTo>
                  <a:pt x="34" y="91"/>
                </a:moveTo>
                <a:lnTo>
                  <a:pt x="156" y="182"/>
                </a:lnTo>
                <a:lnTo>
                  <a:pt x="34" y="273"/>
                </a:lnTo>
                <a:cubicBezTo>
                  <a:pt x="34" y="273"/>
                  <a:pt x="34" y="91"/>
                  <a:pt x="34" y="91"/>
                </a:cubicBezTo>
                <a:moveTo>
                  <a:pt x="34" y="69"/>
                </a:moveTo>
                <a:cubicBezTo>
                  <a:pt x="34" y="50"/>
                  <a:pt x="50" y="34"/>
                  <a:pt x="69" y="34"/>
                </a:cubicBezTo>
                <a:lnTo>
                  <a:pt x="485" y="34"/>
                </a:lnTo>
                <a:cubicBezTo>
                  <a:pt x="504" y="34"/>
                  <a:pt x="520" y="50"/>
                  <a:pt x="520" y="69"/>
                </a:cubicBezTo>
                <a:lnTo>
                  <a:pt x="384" y="171"/>
                </a:lnTo>
                <a:lnTo>
                  <a:pt x="308" y="114"/>
                </a:lnTo>
                <a:cubicBezTo>
                  <a:pt x="299" y="107"/>
                  <a:pt x="288" y="104"/>
                  <a:pt x="277" y="104"/>
                </a:cubicBezTo>
                <a:cubicBezTo>
                  <a:pt x="266" y="104"/>
                  <a:pt x="255" y="107"/>
                  <a:pt x="246" y="114"/>
                </a:cubicBezTo>
                <a:lnTo>
                  <a:pt x="170" y="171"/>
                </a:lnTo>
                <a:cubicBezTo>
                  <a:pt x="170" y="171"/>
                  <a:pt x="34" y="69"/>
                  <a:pt x="34" y="69"/>
                </a:cubicBezTo>
                <a:moveTo>
                  <a:pt x="520" y="273"/>
                </a:moveTo>
                <a:lnTo>
                  <a:pt x="398" y="182"/>
                </a:lnTo>
                <a:lnTo>
                  <a:pt x="520" y="91"/>
                </a:lnTo>
                <a:cubicBezTo>
                  <a:pt x="520" y="91"/>
                  <a:pt x="520" y="273"/>
                  <a:pt x="520" y="273"/>
                </a:cubicBezTo>
                <a:moveTo>
                  <a:pt x="69" y="364"/>
                </a:moveTo>
                <a:lnTo>
                  <a:pt x="485" y="364"/>
                </a:lnTo>
                <a:cubicBezTo>
                  <a:pt x="523" y="364"/>
                  <a:pt x="554" y="333"/>
                  <a:pt x="554" y="294"/>
                </a:cubicBezTo>
                <a:lnTo>
                  <a:pt x="554" y="69"/>
                </a:lnTo>
                <a:cubicBezTo>
                  <a:pt x="554" y="31"/>
                  <a:pt x="523" y="0"/>
                  <a:pt x="485" y="0"/>
                </a:cubicBezTo>
                <a:lnTo>
                  <a:pt x="69" y="0"/>
                </a:lnTo>
                <a:cubicBezTo>
                  <a:pt x="31" y="0"/>
                  <a:pt x="0" y="31"/>
                  <a:pt x="0" y="69"/>
                </a:cubicBezTo>
                <a:lnTo>
                  <a:pt x="0" y="294"/>
                </a:lnTo>
                <a:cubicBezTo>
                  <a:pt x="0" y="333"/>
                  <a:pt x="31" y="364"/>
                  <a:pt x="69" y="364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picture 1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82127" y="1085088"/>
            <a:ext cx="3904488" cy="4873752"/>
          </a:xfrm>
          <a:prstGeom prst="rect">
            <a:avLst/>
          </a:prstGeom>
        </p:spPr>
      </p:pic>
      <p:pic>
        <p:nvPicPr>
          <p:cNvPr id="1236" name="picture 12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8912" y="1278635"/>
            <a:ext cx="3607308" cy="4472940"/>
          </a:xfrm>
          <a:prstGeom prst="rect">
            <a:avLst/>
          </a:prstGeom>
        </p:spPr>
      </p:pic>
      <p:pic>
        <p:nvPicPr>
          <p:cNvPr id="1238" name="picture 12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47032" y="1085088"/>
            <a:ext cx="3192779" cy="4969763"/>
          </a:xfrm>
          <a:prstGeom prst="rect">
            <a:avLst/>
          </a:prstGeom>
        </p:spPr>
      </p:pic>
      <p:sp>
        <p:nvSpPr>
          <p:cNvPr id="1240" name="textbox 1240"/>
          <p:cNvSpPr/>
          <p:nvPr/>
        </p:nvSpPr>
        <p:spPr>
          <a:xfrm>
            <a:off x="800213" y="292651"/>
            <a:ext cx="4665979" cy="469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7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典型客户案例展示-感谢信</a:t>
            </a:r>
            <a:endParaRPr lang="Microsoft YaHei" altLang="Microsoft YaHei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picture 1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55079" y="3302508"/>
            <a:ext cx="5428487" cy="3066287"/>
          </a:xfrm>
          <a:prstGeom prst="rect">
            <a:avLst/>
          </a:prstGeom>
        </p:spPr>
      </p:pic>
      <p:pic>
        <p:nvPicPr>
          <p:cNvPr id="1244" name="picture 1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54723" y="483108"/>
            <a:ext cx="5228843" cy="2837230"/>
          </a:xfrm>
          <a:prstGeom prst="rect">
            <a:avLst/>
          </a:prstGeom>
        </p:spPr>
      </p:pic>
      <p:sp>
        <p:nvSpPr>
          <p:cNvPr id="1246" name="textbox 1246"/>
          <p:cNvSpPr/>
          <p:nvPr/>
        </p:nvSpPr>
        <p:spPr>
          <a:xfrm>
            <a:off x="4375058" y="3161585"/>
            <a:ext cx="1983104" cy="799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209"/>
              </a:lnSpc>
              <a:tabLst/>
            </a:pPr>
            <a:endParaRPr lang="Arial" altLang="Arial" sz="100" dirty="0"/>
          </a:p>
          <a:p>
            <a:pPr marL="17145" algn="l" rtl="0" eaLnBrk="0">
              <a:lnSpc>
                <a:spcPct val="90000"/>
              </a:lnSpc>
              <a:tabLst/>
            </a:pPr>
            <a:r>
              <a:rPr sz="2700" kern="0" spc="60" dirty="0">
                <a:ln w="10151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公司简介</a:t>
            </a:r>
            <a:endParaRPr lang="Microsoft YaHei" altLang="Microsoft YaHei" sz="2700" dirty="0"/>
          </a:p>
          <a:p>
            <a:pPr marL="12700" algn="l" rtl="0" eaLnBrk="0">
              <a:lnSpc>
                <a:spcPts val="2658"/>
              </a:lnSpc>
              <a:spcBef>
                <a:spcPts val="529"/>
              </a:spcBef>
              <a:tabLst/>
            </a:pPr>
            <a:r>
              <a:rPr sz="2000" kern="0" spc="-60" dirty="0">
                <a:ln w="7282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Company</a:t>
            </a:r>
            <a:r>
              <a:rPr sz="2000" kern="0" spc="320" dirty="0"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60" dirty="0">
                <a:ln w="7282" cap="flat" cmpd="sng">
                  <a:solidFill>
                    <a:srgbClr val="001B36">
                      <a:alpha val="100000"/>
                    </a:srgbClr>
                  </a:solidFill>
                  <a:prstDash val="solid"/>
                  <a:bevel/>
                </a:ln>
                <a:solidFill>
                  <a:srgbClr val="001B3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Profile</a:t>
            </a:r>
            <a:endParaRPr lang="Microsoft YaHei" altLang="Microsoft YaHei" sz="2000" dirty="0"/>
          </a:p>
        </p:txBody>
      </p:sp>
      <p:pic>
        <p:nvPicPr>
          <p:cNvPr id="1248" name="picture 1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29639" y="292607"/>
            <a:ext cx="1347216" cy="678180"/>
          </a:xfrm>
          <a:prstGeom prst="rect">
            <a:avLst/>
          </a:prstGeom>
        </p:spPr>
      </p:pic>
      <p:grpSp>
        <p:nvGrpSpPr>
          <p:cNvPr id="122" name="group 122"/>
          <p:cNvGrpSpPr/>
          <p:nvPr/>
        </p:nvGrpSpPr>
        <p:grpSpPr>
          <a:xfrm rot="21600000">
            <a:off x="3183382" y="3267240"/>
            <a:ext cx="647953" cy="493991"/>
            <a:chOff x="0" y="0"/>
            <a:chExt cx="647953" cy="493991"/>
          </a:xfrm>
        </p:grpSpPr>
        <p:pic>
          <p:nvPicPr>
            <p:cNvPr id="1250" name="picture 12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647953" cy="493991"/>
            </a:xfrm>
            <a:prstGeom prst="rect">
              <a:avLst/>
            </a:prstGeom>
          </p:spPr>
        </p:pic>
        <p:sp>
          <p:nvSpPr>
            <p:cNvPr id="1252" name="textbox 1252"/>
            <p:cNvSpPr/>
            <p:nvPr/>
          </p:nvSpPr>
          <p:spPr>
            <a:xfrm>
              <a:off x="-12700" y="-12700"/>
              <a:ext cx="673734" cy="5975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600" dirty="0"/>
            </a:p>
            <a:p>
              <a:pPr marL="224790" algn="l" rtl="0" eaLnBrk="0">
                <a:lnSpc>
                  <a:spcPct val="86000"/>
                </a:lnSpc>
                <a:spcBef>
                  <a:spcPts val="7"/>
                </a:spcBef>
                <a:tabLst/>
              </a:pPr>
              <a:r>
                <a:rPr sz="2700" b="1" kern="0" spc="-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5</a:t>
              </a:r>
              <a:endParaRPr lang="Microsoft YaHei" altLang="Microsoft YaHei" sz="2700" dirty="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4"/>
          <p:cNvGrpSpPr/>
          <p:nvPr/>
        </p:nvGrpSpPr>
        <p:grpSpPr>
          <a:xfrm rot="21600000">
            <a:off x="6889750" y="3098800"/>
            <a:ext cx="4859019" cy="1367154"/>
            <a:chOff x="0" y="0"/>
            <a:chExt cx="4859019" cy="1367154"/>
          </a:xfrm>
        </p:grpSpPr>
        <p:pic>
          <p:nvPicPr>
            <p:cNvPr id="1254" name="picture 12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859019" cy="1367154"/>
            </a:xfrm>
            <a:prstGeom prst="rect">
              <a:avLst/>
            </a:prstGeom>
          </p:spPr>
        </p:pic>
        <p:sp>
          <p:nvSpPr>
            <p:cNvPr id="1256" name="textbox 1256"/>
            <p:cNvSpPr/>
            <p:nvPr/>
          </p:nvSpPr>
          <p:spPr>
            <a:xfrm>
              <a:off x="-12700" y="-12700"/>
              <a:ext cx="4884420" cy="14135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579"/>
                </a:lnSpc>
                <a:tabLst/>
              </a:pPr>
              <a:endParaRPr lang="Arial" altLang="Arial" sz="100" dirty="0"/>
            </a:p>
            <a:p>
              <a:pPr marL="1031239" algn="l" rtl="0" eaLnBrk="0">
                <a:lnSpc>
                  <a:spcPct val="91000"/>
                </a:lnSpc>
                <a:tabLst/>
              </a:pPr>
              <a:r>
                <a:rPr sz="1700" b="1" kern="0" spc="90" dirty="0">
                  <a:ln w="6537" cap="flat" cmpd="sng">
                    <a:solidFill>
                      <a:srgbClr val="0070C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0070C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深圳九有数据库有限公司</a:t>
              </a:r>
              <a:endParaRPr lang="Microsoft YaHei" altLang="Microsoft YaHei" sz="1700" dirty="0"/>
            </a:p>
            <a:p>
              <a:pPr marL="1034414" algn="l" rtl="0" eaLnBrk="0">
                <a:lnSpc>
                  <a:spcPct val="92000"/>
                </a:lnSpc>
                <a:spcBef>
                  <a:spcPts val="280"/>
                </a:spcBef>
                <a:tabLst/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重点在国产数据库方面支撑发力</a:t>
              </a:r>
              <a:endParaRPr lang="Microsoft YaHei" altLang="Microsoft YaHei" sz="1700" dirty="0"/>
            </a:p>
            <a:p>
              <a:pPr marL="1029969" algn="l" rtl="0" eaLnBrk="0">
                <a:lnSpc>
                  <a:spcPct val="91000"/>
                </a:lnSpc>
                <a:spcBef>
                  <a:spcPts val="300"/>
                </a:spcBef>
                <a:tabLst/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补大湾区数据库基础软件企业短板</a:t>
              </a:r>
              <a:endParaRPr lang="Microsoft YaHei" altLang="Microsoft YaHei" sz="1700" dirty="0"/>
            </a:p>
          </p:txBody>
        </p:sp>
      </p:grpSp>
      <p:grpSp>
        <p:nvGrpSpPr>
          <p:cNvPr id="126" name="group 126"/>
          <p:cNvGrpSpPr/>
          <p:nvPr/>
        </p:nvGrpSpPr>
        <p:grpSpPr>
          <a:xfrm rot="21600000">
            <a:off x="2971634" y="2282190"/>
            <a:ext cx="2048205" cy="1466379"/>
            <a:chOff x="0" y="0"/>
            <a:chExt cx="2048205" cy="1466379"/>
          </a:xfrm>
        </p:grpSpPr>
        <p:pic>
          <p:nvPicPr>
            <p:cNvPr id="1258" name="picture 12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048205" cy="1466379"/>
            </a:xfrm>
            <a:prstGeom prst="rect">
              <a:avLst/>
            </a:prstGeom>
          </p:spPr>
        </p:pic>
        <p:sp>
          <p:nvSpPr>
            <p:cNvPr id="1260" name="textbox 1260"/>
            <p:cNvSpPr/>
            <p:nvPr/>
          </p:nvSpPr>
          <p:spPr>
            <a:xfrm>
              <a:off x="-12700" y="-12700"/>
              <a:ext cx="2073910" cy="15087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9564"/>
                </a:lnSpc>
                <a:tabLst/>
              </a:pPr>
              <a:endParaRPr lang="Arial" altLang="Arial" sz="100" dirty="0"/>
            </a:p>
            <a:p>
              <a:pPr marL="824230" algn="l" rtl="0" eaLnBrk="0">
                <a:lnSpc>
                  <a:spcPct val="95000"/>
                </a:lnSpc>
                <a:tabLst/>
              </a:pPr>
              <a:r>
                <a:rPr sz="1700" b="1" kern="0" spc="7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可控</a:t>
              </a:r>
              <a:endParaRPr lang="Microsoft YaHei" altLang="Microsoft YaHei" sz="1700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300" dirty="0"/>
            </a:p>
            <a:p>
              <a:pPr marL="708659" algn="l" rtl="0" eaLnBrk="0">
                <a:lnSpc>
                  <a:spcPct val="94000"/>
                </a:lnSpc>
                <a:spcBef>
                  <a:spcPts val="2"/>
                </a:spcBef>
                <a:tabLst/>
              </a:pPr>
              <a:r>
                <a:rPr sz="1300" b="1" kern="0" spc="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强调安全</a:t>
              </a:r>
              <a:endParaRPr lang="Microsoft YaHei" altLang="Microsoft YaHei" sz="1300" dirty="0"/>
            </a:p>
          </p:txBody>
        </p:sp>
      </p:grpSp>
      <p:grpSp>
        <p:nvGrpSpPr>
          <p:cNvPr id="128" name="group 128"/>
          <p:cNvGrpSpPr/>
          <p:nvPr/>
        </p:nvGrpSpPr>
        <p:grpSpPr>
          <a:xfrm rot="21600000">
            <a:off x="671029" y="2291079"/>
            <a:ext cx="2048840" cy="1458125"/>
            <a:chOff x="0" y="0"/>
            <a:chExt cx="2048840" cy="1458125"/>
          </a:xfrm>
        </p:grpSpPr>
        <p:pic>
          <p:nvPicPr>
            <p:cNvPr id="1262" name="picture 12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048840" cy="1458125"/>
            </a:xfrm>
            <a:prstGeom prst="rect">
              <a:avLst/>
            </a:prstGeom>
          </p:spPr>
        </p:pic>
        <p:sp>
          <p:nvSpPr>
            <p:cNvPr id="1264" name="textbox 1264"/>
            <p:cNvSpPr/>
            <p:nvPr/>
          </p:nvSpPr>
          <p:spPr>
            <a:xfrm>
              <a:off x="-12700" y="-12700"/>
              <a:ext cx="2074545" cy="15005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8976"/>
                </a:lnSpc>
                <a:tabLst/>
              </a:pPr>
              <a:endParaRPr lang="Arial" altLang="Arial" sz="100" dirty="0"/>
            </a:p>
            <a:p>
              <a:pPr marL="831850" algn="l" rtl="0" eaLnBrk="0">
                <a:lnSpc>
                  <a:spcPct val="96000"/>
                </a:lnSpc>
                <a:tabLst/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自主</a:t>
              </a:r>
              <a:endParaRPr lang="Microsoft YaHei" altLang="Microsoft YaHei" sz="1700" dirty="0"/>
            </a:p>
            <a:p>
              <a:pPr algn="l" rtl="0" eaLnBrk="0">
                <a:lnSpc>
                  <a:spcPct val="13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3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300" dirty="0"/>
            </a:p>
            <a:p>
              <a:pPr marL="652780" algn="l" rtl="0" eaLnBrk="0">
                <a:lnSpc>
                  <a:spcPct val="94000"/>
                </a:lnSpc>
                <a:spcBef>
                  <a:spcPts val="1"/>
                </a:spcBef>
                <a:tabLst/>
              </a:pPr>
              <a:r>
                <a:rPr sz="1300" b="1" kern="0" spc="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强调经济</a:t>
              </a:r>
              <a:endParaRPr lang="Microsoft YaHei" altLang="Microsoft YaHei" sz="1300" dirty="0"/>
            </a:p>
          </p:txBody>
        </p:sp>
      </p:grpSp>
      <p:graphicFrame>
        <p:nvGraphicFramePr>
          <p:cNvPr id="1266" name="table 1266"/>
          <p:cNvGraphicFramePr>
            <a:graphicFrameLocks noGrp="1"/>
          </p:cNvGraphicFramePr>
          <p:nvPr/>
        </p:nvGraphicFramePr>
        <p:xfrm>
          <a:off x="6170294" y="2164715"/>
          <a:ext cx="641984" cy="3387725"/>
        </p:xfrm>
        <a:graphic>
          <a:graphicData uri="http://schemas.openxmlformats.org/drawingml/2006/table">
            <a:tbl>
              <a:tblPr/>
              <a:tblGrid>
                <a:gridCol w="641984"/>
              </a:tblGrid>
              <a:tr h="33813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83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207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700" b="1" kern="0" spc="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深圳</a:t>
                      </a:r>
                      <a:endParaRPr lang="Microsoft YaHei" altLang="Microsoft YaHei" sz="1700" dirty="0"/>
                    </a:p>
                    <a:p>
                      <a:pPr marL="97155" algn="l" rtl="0" eaLnBrk="0">
                        <a:lnSpc>
                          <a:spcPct val="96000"/>
                        </a:lnSpc>
                        <a:spcBef>
                          <a:spcPts val="201"/>
                        </a:spcBef>
                        <a:tabLst/>
                      </a:pPr>
                      <a:r>
                        <a:rPr sz="1700" b="1" kern="0" spc="6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市推</a:t>
                      </a:r>
                      <a:endParaRPr lang="Microsoft YaHei" altLang="Microsoft YaHei" sz="1700" dirty="0"/>
                    </a:p>
                    <a:p>
                      <a:pPr marL="92710" algn="l" rtl="0" eaLnBrk="0">
                        <a:lnSpc>
                          <a:spcPct val="96000"/>
                        </a:lnSpc>
                        <a:spcBef>
                          <a:spcPts val="202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动软</a:t>
                      </a:r>
                      <a:endParaRPr lang="Microsoft YaHei" altLang="Microsoft YaHei" sz="1700" dirty="0"/>
                    </a:p>
                    <a:p>
                      <a:pPr marL="92710" algn="l" rtl="0" eaLnBrk="0">
                        <a:lnSpc>
                          <a:spcPct val="96000"/>
                        </a:lnSpc>
                        <a:spcBef>
                          <a:spcPts val="202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件产</a:t>
                      </a:r>
                      <a:endParaRPr lang="Microsoft YaHei" altLang="Microsoft YaHei" sz="1700" dirty="0"/>
                    </a:p>
                    <a:p>
                      <a:pPr marL="93980" algn="l" rtl="0" eaLnBrk="0">
                        <a:lnSpc>
                          <a:spcPct val="96000"/>
                        </a:lnSpc>
                        <a:spcBef>
                          <a:spcPts val="200"/>
                        </a:spcBef>
                        <a:tabLst/>
                      </a:pPr>
                      <a:r>
                        <a:rPr sz="1700" b="1" kern="0" spc="7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业高</a:t>
                      </a:r>
                      <a:endParaRPr lang="Microsoft YaHei" altLang="Microsoft YaHei" sz="1700" dirty="0"/>
                    </a:p>
                    <a:p>
                      <a:pPr marL="92075" algn="l" rtl="0" eaLnBrk="0">
                        <a:lnSpc>
                          <a:spcPct val="94000"/>
                        </a:lnSpc>
                        <a:spcBef>
                          <a:spcPts val="244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质量</a:t>
                      </a:r>
                      <a:endParaRPr lang="Microsoft YaHei" altLang="Microsoft YaHei" sz="1700" dirty="0"/>
                    </a:p>
                    <a:p>
                      <a:pPr marL="92075" algn="l" rtl="0" eaLnBrk="0">
                        <a:lnSpc>
                          <a:spcPct val="95000"/>
                        </a:lnSpc>
                        <a:spcBef>
                          <a:spcPts val="223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发展</a:t>
                      </a:r>
                      <a:endParaRPr lang="Microsoft YaHei" altLang="Microsoft YaHei" sz="1700" dirty="0"/>
                    </a:p>
                    <a:p>
                      <a:pPr marL="101600" algn="l" rtl="0" eaLnBrk="0">
                        <a:lnSpc>
                          <a:spcPct val="95000"/>
                        </a:lnSpc>
                        <a:spcBef>
                          <a:spcPts val="221"/>
                        </a:spcBef>
                        <a:tabLst/>
                      </a:pPr>
                      <a:r>
                        <a:rPr sz="1700" b="1" kern="0" spc="4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的若</a:t>
                      </a:r>
                      <a:endParaRPr lang="Microsoft YaHei" altLang="Microsoft YaHei" sz="1700" dirty="0"/>
                    </a:p>
                    <a:p>
                      <a:pPr marL="93344" algn="l" rtl="0" eaLnBrk="0">
                        <a:lnSpc>
                          <a:spcPct val="95000"/>
                        </a:lnSpc>
                        <a:spcBef>
                          <a:spcPts val="221"/>
                        </a:spcBef>
                        <a:tabLst/>
                      </a:pPr>
                      <a:r>
                        <a:rPr sz="1700" b="1" kern="0" spc="7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干措</a:t>
                      </a:r>
                      <a:endParaRPr lang="Microsoft YaHei" altLang="Microsoft YaHei" sz="1700" dirty="0"/>
                    </a:p>
                    <a:p>
                      <a:pPr marL="206375" algn="l" rtl="0" eaLnBrk="0">
                        <a:lnSpc>
                          <a:spcPct val="96000"/>
                        </a:lnSpc>
                        <a:spcBef>
                          <a:spcPts val="202"/>
                        </a:spcBef>
                        <a:tabLst/>
                      </a:pPr>
                      <a:r>
                        <a:rPr sz="1700" b="1" kern="0" spc="60" dirty="0">
                          <a:solidFill>
                            <a:srgbClr val="0D9BE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施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325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5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5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5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68" name="textbox 1268"/>
          <p:cNvSpPr/>
          <p:nvPr/>
        </p:nvSpPr>
        <p:spPr>
          <a:xfrm>
            <a:off x="2978200" y="4476216"/>
            <a:ext cx="1705610" cy="1086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100" dirty="0"/>
          </a:p>
          <a:p>
            <a:pPr marL="13970" indent="-1905" algn="l" rtl="0" eaLnBrk="0">
              <a:lnSpc>
                <a:spcPct val="102000"/>
              </a:lnSpc>
              <a:tabLst/>
            </a:pPr>
            <a:r>
              <a:rPr sz="1700" b="1" kern="0" spc="7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35项中国被卡脖</a:t>
            </a:r>
            <a:r>
              <a:rPr sz="1700" b="1" kern="0" spc="0" dirty="0"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700" b="1" kern="0" spc="-5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子技术中“数据库</a:t>
            </a:r>
            <a:r>
              <a:rPr sz="1700" b="1" kern="0" spc="-10" dirty="0"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-5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管理系统”名列其</a:t>
            </a:r>
            <a:r>
              <a:rPr sz="1700" b="1" kern="0" spc="-10" dirty="0"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b="1" kern="0" spc="4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中。</a:t>
            </a:r>
            <a:endParaRPr lang="Microsoft YaHei" altLang="Microsoft YaHei" sz="1700" dirty="0"/>
          </a:p>
        </p:txBody>
      </p:sp>
      <p:pic>
        <p:nvPicPr>
          <p:cNvPr id="1270" name="picture 12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925097" y="1204163"/>
            <a:ext cx="4574595" cy="320973"/>
          </a:xfrm>
          <a:prstGeom prst="rect">
            <a:avLst/>
          </a:prstGeom>
        </p:spPr>
      </p:pic>
      <p:pic>
        <p:nvPicPr>
          <p:cNvPr id="1272" name="picture 12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03376" y="4198620"/>
            <a:ext cx="1184147" cy="1222247"/>
          </a:xfrm>
          <a:prstGeom prst="rect">
            <a:avLst/>
          </a:prstGeom>
        </p:spPr>
      </p:pic>
      <p:sp>
        <p:nvSpPr>
          <p:cNvPr id="1274" name="textbox 1274"/>
          <p:cNvSpPr/>
          <p:nvPr/>
        </p:nvSpPr>
        <p:spPr>
          <a:xfrm>
            <a:off x="5267040" y="404048"/>
            <a:ext cx="1647189" cy="668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4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公司使命</a:t>
            </a:r>
            <a:endParaRPr lang="Microsoft YaHei" altLang="Microsoft YaHei" sz="32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marL="340359" algn="l" rtl="0" eaLnBrk="0">
              <a:lnSpc>
                <a:spcPct val="82000"/>
              </a:lnSpc>
              <a:spcBef>
                <a:spcPts val="4"/>
              </a:spcBef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COMPANY MISSION</a:t>
            </a:r>
            <a:endParaRPr lang="Arial" altLang="Arial" sz="800" dirty="0"/>
          </a:p>
        </p:txBody>
      </p:sp>
      <p:pic>
        <p:nvPicPr>
          <p:cNvPr id="1276" name="picture 12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439409" y="3466376"/>
            <a:ext cx="603973" cy="548182"/>
          </a:xfrm>
          <a:prstGeom prst="rect">
            <a:avLst/>
          </a:prstGeom>
        </p:spPr>
      </p:pic>
      <p:sp>
        <p:nvSpPr>
          <p:cNvPr id="1278" name="textbox 1278"/>
          <p:cNvSpPr/>
          <p:nvPr/>
        </p:nvSpPr>
        <p:spPr>
          <a:xfrm>
            <a:off x="2234031" y="1802130"/>
            <a:ext cx="1384300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73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8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国家信创战略</a:t>
            </a:r>
            <a:endParaRPr lang="Microsoft YaHei" altLang="Microsoft YaHei" sz="1700" dirty="0"/>
          </a:p>
        </p:txBody>
      </p:sp>
      <p:sp>
        <p:nvSpPr>
          <p:cNvPr id="1280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82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47544" y="2866644"/>
            <a:ext cx="8816340" cy="465989"/>
          </a:xfrm>
          <a:prstGeom prst="rect">
            <a:avLst/>
          </a:prstGeom>
        </p:spPr>
      </p:pic>
      <p:pic>
        <p:nvPicPr>
          <p:cNvPr id="146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47544" y="3616452"/>
            <a:ext cx="8816339" cy="509015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446655" y="2865755"/>
            <a:ext cx="8817609" cy="246025"/>
          </a:xfrm>
          <a:prstGeom prst="rect">
            <a:avLst/>
          </a:prstGeom>
        </p:spPr>
      </p:pic>
      <p:sp>
        <p:nvSpPr>
          <p:cNvPr id="150" name="textbox 150"/>
          <p:cNvSpPr/>
          <p:nvPr/>
        </p:nvSpPr>
        <p:spPr>
          <a:xfrm>
            <a:off x="2433955" y="3042853"/>
            <a:ext cx="8843009" cy="954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77"/>
              </a:lnSpc>
              <a:tabLst/>
            </a:pPr>
            <a:endParaRPr lang="Arial" altLang="Arial" sz="100" dirty="0"/>
          </a:p>
          <a:p>
            <a:pPr marL="581025" algn="l" rtl="0" eaLnBrk="0">
              <a:lnSpc>
                <a:spcPct val="79000"/>
              </a:lnSpc>
              <a:tabLst/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UDB-TX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UDB-TC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UDB-TO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UDB-TS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UDB-HX</a:t>
            </a:r>
            <a:endParaRPr lang="SimHei" altLang="SimHei" sz="14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7000"/>
              </a:lnSpc>
              <a:tabLst>
                <a:tab pos="252095" algn="l"/>
              </a:tabLst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高安全数据库特性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时序特性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时空特性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A</a:t>
            </a:r>
            <a:r>
              <a:rPr sz="1400" kern="0" spc="-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I自调优特性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超级伸缩能力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</a:t>
            </a:r>
            <a:endParaRPr lang="SimHei" altLang="SimHei" sz="1400" dirty="0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4095" y="5902007"/>
            <a:ext cx="10827295" cy="306056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683532" y="2787173"/>
            <a:ext cx="1670140" cy="1450022"/>
            <a:chOff x="0" y="0"/>
            <a:chExt cx="1670140" cy="1450022"/>
          </a:xfrm>
        </p:grpSpPr>
        <p:pic>
          <p:nvPicPr>
            <p:cNvPr id="154" name="picture 1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670140" cy="1450022"/>
            </a:xfrm>
            <a:prstGeom prst="rect">
              <a:avLst/>
            </a:prstGeom>
          </p:spPr>
        </p:pic>
        <p:sp>
          <p:nvSpPr>
            <p:cNvPr id="156" name="textbox 156"/>
            <p:cNvSpPr/>
            <p:nvPr/>
          </p:nvSpPr>
          <p:spPr>
            <a:xfrm>
              <a:off x="-12700" y="-12700"/>
              <a:ext cx="1696085" cy="15036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9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035"/>
                </a:lnSpc>
                <a:tabLst/>
              </a:pPr>
              <a:endParaRPr lang="Arial" altLang="Arial" sz="100" dirty="0"/>
            </a:p>
            <a:p>
              <a:pPr marL="393065" algn="l" rtl="0" eaLnBrk="0">
                <a:lnSpc>
                  <a:spcPts val="2068"/>
                </a:lnSpc>
                <a:tabLst/>
              </a:pPr>
              <a:r>
                <a:rPr sz="1700" kern="0" spc="10" dirty="0">
                  <a:ln w="653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产</a:t>
              </a:r>
              <a:r>
                <a:rPr sz="1700" kern="0" spc="10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1700" kern="0" spc="10" dirty="0">
                  <a:ln w="653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品</a:t>
              </a:r>
              <a:endParaRPr lang="SimHei" altLang="SimHei" sz="1700" dirty="0"/>
            </a:p>
            <a:p>
              <a:pPr algn="l" rtl="0" eaLnBrk="0">
                <a:lnSpc>
                  <a:spcPct val="13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3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6000"/>
                </a:lnSpc>
                <a:tabLst/>
              </a:pPr>
              <a:endParaRPr lang="Arial" altLang="Arial" sz="400" dirty="0"/>
            </a:p>
            <a:p>
              <a:pPr marL="280034" algn="l" rtl="0" eaLnBrk="0">
                <a:lnSpc>
                  <a:spcPct val="100000"/>
                </a:lnSpc>
                <a:spcBef>
                  <a:spcPts val="2"/>
                </a:spcBef>
                <a:tabLst/>
              </a:pPr>
              <a:r>
                <a:rPr sz="1700" kern="0" spc="90" dirty="0">
                  <a:ln w="653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特性功能层</a:t>
              </a:r>
              <a:endParaRPr lang="SimHei" altLang="SimHei" sz="1700" dirty="0"/>
            </a:p>
          </p:txBody>
        </p:sp>
      </p:grpSp>
      <p:pic>
        <p:nvPicPr>
          <p:cNvPr id="158" name="picture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47544" y="5199888"/>
            <a:ext cx="2938272" cy="623316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550408" y="5199888"/>
            <a:ext cx="2883408" cy="623316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592311" y="5199888"/>
            <a:ext cx="2671571" cy="623316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2446020" y="4350384"/>
            <a:ext cx="2941954" cy="550494"/>
            <a:chOff x="0" y="0"/>
            <a:chExt cx="2941954" cy="550494"/>
          </a:xfrm>
        </p:grpSpPr>
        <p:pic>
          <p:nvPicPr>
            <p:cNvPr id="164" name="picture 1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2941954" cy="550494"/>
            </a:xfrm>
            <a:prstGeom prst="rect">
              <a:avLst/>
            </a:prstGeom>
          </p:spPr>
        </p:pic>
        <p:sp>
          <p:nvSpPr>
            <p:cNvPr id="166" name="textbox 166"/>
            <p:cNvSpPr/>
            <p:nvPr/>
          </p:nvSpPr>
          <p:spPr>
            <a:xfrm>
              <a:off x="-12700" y="-12700"/>
              <a:ext cx="2967354" cy="6000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504"/>
                </a:lnSpc>
                <a:tabLst/>
              </a:pPr>
              <a:endParaRPr lang="Arial" altLang="Arial" sz="100" dirty="0"/>
            </a:p>
            <a:p>
              <a:pPr marL="427990" algn="l" rtl="0" eaLnBrk="0">
                <a:lnSpc>
                  <a:spcPct val="96000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高性能结构化数据存储引擎</a:t>
              </a:r>
              <a:endParaRPr lang="SimHei" altLang="SimHei" sz="1400" dirty="0"/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5549900" y="4350384"/>
            <a:ext cx="2884804" cy="550494"/>
            <a:chOff x="0" y="0"/>
            <a:chExt cx="2884804" cy="550494"/>
          </a:xfrm>
        </p:grpSpPr>
        <p:pic>
          <p:nvPicPr>
            <p:cNvPr id="168" name="picture 16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2884804" cy="550494"/>
            </a:xfrm>
            <a:prstGeom prst="rect">
              <a:avLst/>
            </a:prstGeom>
          </p:spPr>
        </p:pic>
        <p:sp>
          <p:nvSpPr>
            <p:cNvPr id="170" name="textbox 170"/>
            <p:cNvSpPr/>
            <p:nvPr/>
          </p:nvSpPr>
          <p:spPr>
            <a:xfrm>
              <a:off x="-12700" y="-12700"/>
              <a:ext cx="2910204" cy="6000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504"/>
                </a:lnSpc>
                <a:tabLst/>
              </a:pPr>
              <a:endParaRPr lang="Arial" altLang="Arial" sz="100" dirty="0"/>
            </a:p>
            <a:p>
              <a:pPr marL="310515" algn="l" rtl="0" eaLnBrk="0">
                <a:lnSpc>
                  <a:spcPct val="96000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高性能半结构化数据存储引擎</a:t>
              </a:r>
              <a:endParaRPr lang="SimHei" altLang="SimHei" sz="1400"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8596884" y="4351019"/>
            <a:ext cx="2667000" cy="549859"/>
            <a:chOff x="0" y="0"/>
            <a:chExt cx="2667000" cy="549859"/>
          </a:xfrm>
        </p:grpSpPr>
        <p:pic>
          <p:nvPicPr>
            <p:cNvPr id="172" name="picture 17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2667000" cy="549859"/>
            </a:xfrm>
            <a:prstGeom prst="rect">
              <a:avLst/>
            </a:prstGeom>
          </p:spPr>
        </p:pic>
        <p:sp>
          <p:nvSpPr>
            <p:cNvPr id="174" name="textbox 174"/>
            <p:cNvSpPr/>
            <p:nvPr/>
          </p:nvSpPr>
          <p:spPr>
            <a:xfrm>
              <a:off x="354422" y="185179"/>
              <a:ext cx="1970404" cy="2305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792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96000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高性能对象数据存储引擎</a:t>
              </a:r>
              <a:endParaRPr lang="SimHei" altLang="SimHei" sz="14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2447544" y="2125979"/>
            <a:ext cx="2378964" cy="598701"/>
            <a:chOff x="0" y="0"/>
            <a:chExt cx="2378964" cy="598701"/>
          </a:xfrm>
        </p:grpSpPr>
        <p:pic>
          <p:nvPicPr>
            <p:cNvPr id="176" name="picture 17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2378964" cy="527303"/>
            </a:xfrm>
            <a:prstGeom prst="rect">
              <a:avLst/>
            </a:prstGeom>
          </p:spPr>
        </p:pic>
        <p:sp>
          <p:nvSpPr>
            <p:cNvPr id="178" name="textbox 178"/>
            <p:cNvSpPr/>
            <p:nvPr/>
          </p:nvSpPr>
          <p:spPr>
            <a:xfrm>
              <a:off x="651387" y="148984"/>
              <a:ext cx="1084580" cy="487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00330" algn="l" rtl="0" eaLnBrk="0">
                <a:lnSpc>
                  <a:spcPts val="1778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UDB-Studio</a:t>
              </a:r>
              <a:endParaRPr lang="SimHei" altLang="SimHei" sz="1400" dirty="0"/>
            </a:p>
            <a:p>
              <a:pPr marL="12700" algn="l" rtl="0" eaLnBrk="0">
                <a:lnSpc>
                  <a:spcPct val="96000"/>
                </a:lnSpc>
                <a:spcBef>
                  <a:spcPts val="244"/>
                </a:spcBef>
                <a:tabLst/>
              </a:pP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集成管理工具</a:t>
              </a:r>
              <a:endParaRPr lang="SimHei" altLang="SimHei" sz="14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4946903" y="2125979"/>
            <a:ext cx="2135124" cy="598701"/>
            <a:chOff x="0" y="0"/>
            <a:chExt cx="2135124" cy="598701"/>
          </a:xfrm>
        </p:grpSpPr>
        <p:pic>
          <p:nvPicPr>
            <p:cNvPr id="180" name="picture 18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2135124" cy="527303"/>
            </a:xfrm>
            <a:prstGeom prst="rect">
              <a:avLst/>
            </a:prstGeom>
          </p:spPr>
        </p:pic>
        <p:sp>
          <p:nvSpPr>
            <p:cNvPr id="182" name="textbox 182"/>
            <p:cNvSpPr/>
            <p:nvPr/>
          </p:nvSpPr>
          <p:spPr>
            <a:xfrm>
              <a:off x="573203" y="148984"/>
              <a:ext cx="996314" cy="4883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1778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UDB-Monitor</a:t>
              </a:r>
              <a:endParaRPr lang="SimHei" altLang="SimHei" sz="1400" dirty="0"/>
            </a:p>
            <a:p>
              <a:pPr marL="144145" algn="l" rtl="0" eaLnBrk="0">
                <a:lnSpc>
                  <a:spcPct val="97000"/>
                </a:lnSpc>
                <a:spcBef>
                  <a:spcPts val="232"/>
                </a:spcBef>
                <a:tabLst/>
              </a:pP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监控平台</a:t>
              </a:r>
              <a:endParaRPr lang="SimHei" altLang="SimHei" sz="14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683532" y="4299108"/>
            <a:ext cx="1670140" cy="727392"/>
            <a:chOff x="0" y="0"/>
            <a:chExt cx="1670140" cy="727392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670140" cy="727392"/>
            </a:xfrm>
            <a:prstGeom prst="rect">
              <a:avLst/>
            </a:prstGeom>
          </p:spPr>
        </p:pic>
        <p:sp>
          <p:nvSpPr>
            <p:cNvPr id="186" name="textbox 186"/>
            <p:cNvSpPr/>
            <p:nvPr/>
          </p:nvSpPr>
          <p:spPr>
            <a:xfrm>
              <a:off x="-12700" y="-12700"/>
              <a:ext cx="1696085" cy="7810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0000"/>
                </a:lnSpc>
                <a:tabLst/>
              </a:pPr>
              <a:endParaRPr lang="Arial" altLang="Arial" sz="1000" dirty="0"/>
            </a:p>
            <a:p>
              <a:pPr marL="281940" algn="l" rtl="0" eaLnBrk="0">
                <a:lnSpc>
                  <a:spcPct val="100000"/>
                </a:lnSpc>
                <a:spcBef>
                  <a:spcPts val="6"/>
                </a:spcBef>
                <a:tabLst/>
              </a:pPr>
              <a:r>
                <a:rPr sz="1700" kern="0" spc="90" dirty="0">
                  <a:ln w="653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数据存储层</a:t>
              </a:r>
              <a:endParaRPr lang="SimHei" altLang="SimHei" sz="17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681627" y="5147468"/>
            <a:ext cx="1670140" cy="727392"/>
            <a:chOff x="0" y="0"/>
            <a:chExt cx="1670140" cy="727392"/>
          </a:xfrm>
        </p:grpSpPr>
        <p:pic>
          <p:nvPicPr>
            <p:cNvPr id="188" name="picture 18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1670140" cy="727392"/>
            </a:xfrm>
            <a:prstGeom prst="rect">
              <a:avLst/>
            </a:prstGeom>
          </p:spPr>
        </p:pic>
        <p:sp>
          <p:nvSpPr>
            <p:cNvPr id="190" name="textbox 190"/>
            <p:cNvSpPr/>
            <p:nvPr/>
          </p:nvSpPr>
          <p:spPr>
            <a:xfrm>
              <a:off x="-12700" y="-12700"/>
              <a:ext cx="1696085" cy="8077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3000"/>
                </a:lnSpc>
                <a:tabLst/>
              </a:pPr>
              <a:endParaRPr lang="Arial" altLang="Arial" sz="1000" dirty="0"/>
            </a:p>
            <a:p>
              <a:pPr marL="661034" algn="l" rtl="0" eaLnBrk="0">
                <a:lnSpc>
                  <a:spcPct val="82000"/>
                </a:lnSpc>
                <a:tabLst/>
              </a:pPr>
              <a:r>
                <a:rPr sz="1700" kern="0" spc="-40" dirty="0">
                  <a:ln w="653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IAAS</a:t>
              </a:r>
              <a:endParaRPr lang="SimHei" altLang="SimHei" sz="17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683532" y="1999774"/>
            <a:ext cx="1670140" cy="727392"/>
            <a:chOff x="0" y="0"/>
            <a:chExt cx="1670140" cy="727392"/>
          </a:xfrm>
        </p:grpSpPr>
        <p:pic>
          <p:nvPicPr>
            <p:cNvPr id="192" name="picture 19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1670140" cy="727392"/>
            </a:xfrm>
            <a:prstGeom prst="rect">
              <a:avLst/>
            </a:prstGeom>
          </p:spPr>
        </p:pic>
        <p:sp>
          <p:nvSpPr>
            <p:cNvPr id="194" name="textbox 194"/>
            <p:cNvSpPr/>
            <p:nvPr/>
          </p:nvSpPr>
          <p:spPr>
            <a:xfrm>
              <a:off x="-12700" y="-12700"/>
              <a:ext cx="1696085" cy="7829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9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032"/>
                </a:lnSpc>
                <a:tabLst/>
              </a:pPr>
              <a:endParaRPr lang="Arial" altLang="Arial" sz="100" dirty="0"/>
            </a:p>
            <a:p>
              <a:pPr marL="396875" algn="l" rtl="0" eaLnBrk="0">
                <a:lnSpc>
                  <a:spcPts val="2062"/>
                </a:lnSpc>
                <a:tabLst/>
              </a:pPr>
              <a:r>
                <a:rPr sz="1700" kern="0" spc="80" dirty="0">
                  <a:ln w="653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配套工具</a:t>
              </a:r>
              <a:endParaRPr lang="SimHei" altLang="SimHei" sz="1700" dirty="0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7202423" y="2125979"/>
            <a:ext cx="2011680" cy="598701"/>
            <a:chOff x="0" y="0"/>
            <a:chExt cx="2011680" cy="598701"/>
          </a:xfrm>
        </p:grpSpPr>
        <p:pic>
          <p:nvPicPr>
            <p:cNvPr id="196" name="picture 19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2011680" cy="527303"/>
            </a:xfrm>
            <a:prstGeom prst="rect">
              <a:avLst/>
            </a:prstGeom>
          </p:spPr>
        </p:pic>
        <p:sp>
          <p:nvSpPr>
            <p:cNvPr id="198" name="textbox 198"/>
            <p:cNvSpPr/>
            <p:nvPr/>
          </p:nvSpPr>
          <p:spPr>
            <a:xfrm>
              <a:off x="466523" y="176463"/>
              <a:ext cx="1085214" cy="4597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477"/>
                </a:lnSpc>
                <a:tabLst/>
              </a:pPr>
              <a:endParaRPr lang="Arial" altLang="Arial" sz="100" dirty="0"/>
            </a:p>
            <a:p>
              <a:pPr marL="234950" algn="l" rtl="0" eaLnBrk="0">
                <a:lnSpc>
                  <a:spcPct val="79000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UDB-CDC</a:t>
              </a:r>
              <a:endParaRPr lang="SimHei" altLang="SimHei" sz="1400" dirty="0"/>
            </a:p>
            <a:p>
              <a:pPr algn="l" rtl="0" eaLnBrk="0">
                <a:lnSpc>
                  <a:spcPct val="133000"/>
                </a:lnSpc>
                <a:tabLst/>
              </a:pPr>
              <a:endParaRPr lang="Arial" altLang="Arial" sz="300" dirty="0"/>
            </a:p>
            <a:p>
              <a:pPr marL="12700" algn="l" rtl="0" eaLnBrk="0">
                <a:lnSpc>
                  <a:spcPct val="96000"/>
                </a:lnSpc>
                <a:spcBef>
                  <a:spcPts val="1"/>
                </a:spcBef>
                <a:tabLst/>
              </a:pP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数据同步工具</a:t>
              </a:r>
              <a:endParaRPr lang="SimHei" altLang="SimHei" sz="1400"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21600000">
            <a:off x="9339071" y="2125979"/>
            <a:ext cx="1924811" cy="598701"/>
            <a:chOff x="0" y="0"/>
            <a:chExt cx="1924811" cy="598701"/>
          </a:xfrm>
        </p:grpSpPr>
        <p:pic>
          <p:nvPicPr>
            <p:cNvPr id="200" name="picture 20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1924811" cy="527303"/>
            </a:xfrm>
            <a:prstGeom prst="rect">
              <a:avLst/>
            </a:prstGeom>
          </p:spPr>
        </p:pic>
        <p:sp>
          <p:nvSpPr>
            <p:cNvPr id="202" name="textbox 202"/>
            <p:cNvSpPr/>
            <p:nvPr/>
          </p:nvSpPr>
          <p:spPr>
            <a:xfrm>
              <a:off x="334570" y="148984"/>
              <a:ext cx="1263014" cy="487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90500" algn="l" rtl="0" eaLnBrk="0">
                <a:lnSpc>
                  <a:spcPts val="1778"/>
                </a:lnSpc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UDB-Loader</a:t>
              </a:r>
              <a:endParaRPr lang="SimHei" altLang="SimHei" sz="1400" dirty="0"/>
            </a:p>
            <a:p>
              <a:pPr marL="12700" algn="l" rtl="0" eaLnBrk="0">
                <a:lnSpc>
                  <a:spcPct val="96000"/>
                </a:lnSpc>
                <a:spcBef>
                  <a:spcPts val="244"/>
                </a:spcBef>
                <a:tabLst/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数据库迁移工具</a:t>
              </a:r>
              <a:endParaRPr lang="SimHei" altLang="SimHei" sz="1400" dirty="0"/>
            </a:p>
          </p:txBody>
        </p:sp>
      </p:grpSp>
      <p:sp>
        <p:nvSpPr>
          <p:cNvPr id="204" name="textbox 204"/>
          <p:cNvSpPr/>
          <p:nvPr/>
        </p:nvSpPr>
        <p:spPr>
          <a:xfrm>
            <a:off x="5266633" y="400792"/>
            <a:ext cx="1647189" cy="680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8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产品架构</a:t>
            </a:r>
            <a:endParaRPr lang="Microsoft YaHei" altLang="Microsoft YaHei" sz="32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marL="368934" algn="l" rtl="0" eaLnBrk="0">
              <a:lnSpc>
                <a:spcPts val="1097"/>
              </a:lnSpc>
              <a:spcBef>
                <a:spcPts val="4"/>
              </a:spcBef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 Architecture</a:t>
            </a:r>
            <a:endParaRPr lang="Arial" altLang="Arial" sz="800" dirty="0"/>
          </a:p>
        </p:txBody>
      </p:sp>
      <p:sp>
        <p:nvSpPr>
          <p:cNvPr id="206" name="textbox 206"/>
          <p:cNvSpPr/>
          <p:nvPr/>
        </p:nvSpPr>
        <p:spPr>
          <a:xfrm>
            <a:off x="4492285" y="1491951"/>
            <a:ext cx="3273425" cy="245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九有超融合数据库产品架构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分层体系</a:t>
            </a:r>
            <a:endParaRPr lang="Microsoft YaHei" altLang="Microsoft YaHei" sz="1500" dirty="0"/>
          </a:p>
        </p:txBody>
      </p:sp>
      <p:sp>
        <p:nvSpPr>
          <p:cNvPr id="208" name="textbox 208"/>
          <p:cNvSpPr/>
          <p:nvPr/>
        </p:nvSpPr>
        <p:spPr>
          <a:xfrm>
            <a:off x="8723126" y="5348364"/>
            <a:ext cx="2418079" cy="231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34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公有/私有国产云控制管理中心</a:t>
            </a:r>
            <a:endParaRPr lang="SimHei" altLang="SimHei" sz="1400" dirty="0"/>
          </a:p>
        </p:txBody>
      </p:sp>
      <p:sp>
        <p:nvSpPr>
          <p:cNvPr id="210" name="textbox 210"/>
          <p:cNvSpPr/>
          <p:nvPr/>
        </p:nvSpPr>
        <p:spPr>
          <a:xfrm>
            <a:off x="6018871" y="5348364"/>
            <a:ext cx="1946275" cy="229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234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国产操作系统（欧拉等）</a:t>
            </a:r>
            <a:endParaRPr lang="SimHei" altLang="SimHei" sz="1400" dirty="0"/>
          </a:p>
        </p:txBody>
      </p:sp>
      <p:sp>
        <p:nvSpPr>
          <p:cNvPr id="212" name="textbox 212"/>
          <p:cNvSpPr/>
          <p:nvPr/>
        </p:nvSpPr>
        <p:spPr>
          <a:xfrm>
            <a:off x="3022017" y="5348364"/>
            <a:ext cx="1796414" cy="229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2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华为鲲鹏泰山服务器等</a:t>
            </a:r>
            <a:endParaRPr lang="SimHei" altLang="SimHei" sz="1400" dirty="0"/>
          </a:p>
        </p:txBody>
      </p:sp>
      <p:sp>
        <p:nvSpPr>
          <p:cNvPr id="214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picture 1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8" y="1322832"/>
            <a:ext cx="12188952" cy="5535167"/>
          </a:xfrm>
          <a:prstGeom prst="rect">
            <a:avLst/>
          </a:prstGeom>
        </p:spPr>
      </p:pic>
      <p:grpSp>
        <p:nvGrpSpPr>
          <p:cNvPr id="130" name="group 130"/>
          <p:cNvGrpSpPr/>
          <p:nvPr/>
        </p:nvGrpSpPr>
        <p:grpSpPr>
          <a:xfrm rot="21600000">
            <a:off x="4458995" y="2244160"/>
            <a:ext cx="3472205" cy="4286819"/>
            <a:chOff x="0" y="0"/>
            <a:chExt cx="3472205" cy="4286819"/>
          </a:xfrm>
        </p:grpSpPr>
        <p:pic>
          <p:nvPicPr>
            <p:cNvPr id="1286" name="picture 12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472205" cy="4286819"/>
            </a:xfrm>
            <a:prstGeom prst="rect">
              <a:avLst/>
            </a:prstGeom>
          </p:spPr>
        </p:pic>
        <p:sp>
          <p:nvSpPr>
            <p:cNvPr id="1288" name="textbox 1288"/>
            <p:cNvSpPr/>
            <p:nvPr/>
          </p:nvSpPr>
          <p:spPr>
            <a:xfrm>
              <a:off x="231038" y="854588"/>
              <a:ext cx="2995929" cy="2226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3387"/>
                </a:lnSpc>
                <a:tabLst/>
              </a:pPr>
              <a:endParaRPr lang="Arial" altLang="Arial" sz="100" dirty="0"/>
            </a:p>
            <a:p>
              <a:pPr marL="873760" algn="l" rtl="0" eaLnBrk="0">
                <a:lnSpc>
                  <a:spcPct val="91000"/>
                </a:lnSpc>
                <a:tabLst/>
              </a:pPr>
              <a:r>
                <a:rPr sz="2300" kern="0" spc="60" dirty="0">
                  <a:ln w="8717" cap="flat" cmpd="sng">
                    <a:solidFill>
                      <a:srgbClr val="F2F2F2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2F2F2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市场定位</a:t>
              </a:r>
              <a:endParaRPr lang="Microsoft YaHei" altLang="Microsoft YaHei" sz="23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marL="366395" algn="l" rtl="0" eaLnBrk="0">
                <a:lnSpc>
                  <a:spcPct val="87000"/>
                </a:lnSpc>
                <a:spcBef>
                  <a:spcPts val="521"/>
                </a:spcBef>
                <a:tabLst/>
              </a:pPr>
              <a:r>
                <a:rPr sz="1700" b="1" kern="0" spc="8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国产数据库标杆供应商</a:t>
              </a:r>
              <a:endParaRPr lang="Microsoft YaHei" altLang="Microsoft YaHei" sz="1700" dirty="0"/>
            </a:p>
            <a:p>
              <a:pPr marL="241934" algn="l" rtl="0" eaLnBrk="0">
                <a:lnSpc>
                  <a:spcPts val="4247"/>
                </a:lnSpc>
                <a:tabLst/>
              </a:pPr>
              <a:r>
                <a:rPr sz="1700" b="1" kern="0" spc="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深圳数据库行业重点企业</a:t>
              </a:r>
              <a:endParaRPr lang="Microsoft YaHei" altLang="Microsoft YaHei" sz="1700" dirty="0"/>
            </a:p>
            <a:p>
              <a:pPr algn="l" rtl="0" eaLnBrk="0">
                <a:lnSpc>
                  <a:spcPct val="16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400" dirty="0"/>
            </a:p>
            <a:p>
              <a:pPr marL="12700" algn="l" rtl="0" eaLnBrk="0">
                <a:lnSpc>
                  <a:spcPct val="95000"/>
                </a:lnSpc>
                <a:spcBef>
                  <a:spcPts val="1"/>
                </a:spcBef>
                <a:tabLst/>
              </a:pPr>
              <a:r>
                <a:rPr sz="1700" b="1" kern="0" spc="10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金融行业数据库重点攻</a:t>
              </a:r>
              <a:r>
                <a:rPr sz="1700" b="1" kern="0" spc="9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关企业</a:t>
              </a:r>
              <a:endParaRPr lang="Microsoft YaHei" altLang="Microsoft YaHei" sz="1700" dirty="0"/>
            </a:p>
          </p:txBody>
        </p:sp>
        <p:sp>
          <p:nvSpPr>
            <p:cNvPr id="1290" name="path"/>
            <p:cNvSpPr/>
            <p:nvPr/>
          </p:nvSpPr>
          <p:spPr>
            <a:xfrm>
              <a:off x="1646999" y="3009448"/>
              <a:ext cx="436346" cy="516407"/>
            </a:xfrm>
            <a:custGeom>
              <a:avLst/>
              <a:gdLst/>
              <a:ahLst/>
              <a:cxnLst/>
              <a:rect l="0" t="0" r="0" b="0"/>
              <a:pathLst>
                <a:path w="687" h="813">
                  <a:moveTo>
                    <a:pt x="598" y="370"/>
                  </a:moveTo>
                  <a:cubicBezTo>
                    <a:pt x="687" y="322"/>
                    <a:pt x="687" y="322"/>
                    <a:pt x="687" y="322"/>
                  </a:cubicBezTo>
                  <a:cubicBezTo>
                    <a:pt x="660" y="246"/>
                    <a:pt x="660" y="246"/>
                    <a:pt x="660" y="246"/>
                  </a:cubicBezTo>
                  <a:cubicBezTo>
                    <a:pt x="558" y="254"/>
                    <a:pt x="558" y="254"/>
                    <a:pt x="558" y="254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18" y="128"/>
                    <a:pt x="418" y="128"/>
                    <a:pt x="418" y="128"/>
                  </a:cubicBezTo>
                  <a:cubicBezTo>
                    <a:pt x="351" y="110"/>
                    <a:pt x="351" y="110"/>
                    <a:pt x="351" y="11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12" y="107"/>
                    <a:pt x="212" y="107"/>
                    <a:pt x="212" y="107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32" y="158"/>
                    <a:pt x="45" y="161"/>
                    <a:pt x="61" y="163"/>
                  </a:cubicBezTo>
                  <a:cubicBezTo>
                    <a:pt x="107" y="174"/>
                    <a:pt x="150" y="195"/>
                    <a:pt x="187" y="228"/>
                  </a:cubicBezTo>
                  <a:cubicBezTo>
                    <a:pt x="198" y="236"/>
                    <a:pt x="206" y="246"/>
                    <a:pt x="214" y="254"/>
                  </a:cubicBezTo>
                  <a:cubicBezTo>
                    <a:pt x="233" y="246"/>
                    <a:pt x="257" y="241"/>
                    <a:pt x="279" y="241"/>
                  </a:cubicBezTo>
                  <a:cubicBezTo>
                    <a:pt x="370" y="241"/>
                    <a:pt x="445" y="316"/>
                    <a:pt x="445" y="407"/>
                  </a:cubicBezTo>
                  <a:cubicBezTo>
                    <a:pt x="445" y="416"/>
                    <a:pt x="445" y="424"/>
                    <a:pt x="442" y="432"/>
                  </a:cubicBezTo>
                  <a:cubicBezTo>
                    <a:pt x="432" y="512"/>
                    <a:pt x="362" y="574"/>
                    <a:pt x="279" y="574"/>
                  </a:cubicBezTo>
                  <a:cubicBezTo>
                    <a:pt x="279" y="574"/>
                    <a:pt x="279" y="574"/>
                    <a:pt x="276" y="574"/>
                  </a:cubicBezTo>
                  <a:cubicBezTo>
                    <a:pt x="265" y="606"/>
                    <a:pt x="246" y="638"/>
                    <a:pt x="222" y="665"/>
                  </a:cubicBezTo>
                  <a:cubicBezTo>
                    <a:pt x="209" y="681"/>
                    <a:pt x="195" y="692"/>
                    <a:pt x="182" y="705"/>
                  </a:cubicBezTo>
                  <a:cubicBezTo>
                    <a:pt x="212" y="716"/>
                    <a:pt x="212" y="716"/>
                    <a:pt x="212" y="716"/>
                  </a:cubicBezTo>
                  <a:cubicBezTo>
                    <a:pt x="238" y="813"/>
                    <a:pt x="238" y="813"/>
                    <a:pt x="238" y="813"/>
                  </a:cubicBezTo>
                  <a:cubicBezTo>
                    <a:pt x="308" y="813"/>
                    <a:pt x="308" y="813"/>
                    <a:pt x="308" y="813"/>
                  </a:cubicBezTo>
                  <a:cubicBezTo>
                    <a:pt x="314" y="813"/>
                    <a:pt x="314" y="813"/>
                    <a:pt x="314" y="813"/>
                  </a:cubicBezTo>
                  <a:cubicBezTo>
                    <a:pt x="340" y="711"/>
                    <a:pt x="340" y="711"/>
                    <a:pt x="340" y="711"/>
                  </a:cubicBezTo>
                  <a:cubicBezTo>
                    <a:pt x="418" y="695"/>
                    <a:pt x="418" y="695"/>
                    <a:pt x="418" y="695"/>
                  </a:cubicBezTo>
                  <a:cubicBezTo>
                    <a:pt x="491" y="756"/>
                    <a:pt x="491" y="756"/>
                    <a:pt x="491" y="756"/>
                  </a:cubicBezTo>
                  <a:cubicBezTo>
                    <a:pt x="552" y="713"/>
                    <a:pt x="552" y="713"/>
                    <a:pt x="552" y="713"/>
                  </a:cubicBezTo>
                  <a:cubicBezTo>
                    <a:pt x="515" y="617"/>
                    <a:pt x="515" y="617"/>
                    <a:pt x="515" y="617"/>
                  </a:cubicBezTo>
                  <a:cubicBezTo>
                    <a:pt x="560" y="566"/>
                    <a:pt x="560" y="566"/>
                    <a:pt x="560" y="566"/>
                  </a:cubicBezTo>
                  <a:cubicBezTo>
                    <a:pt x="665" y="566"/>
                    <a:pt x="665" y="566"/>
                    <a:pt x="665" y="566"/>
                  </a:cubicBezTo>
                  <a:cubicBezTo>
                    <a:pt x="687" y="496"/>
                    <a:pt x="687" y="496"/>
                    <a:pt x="687" y="496"/>
                  </a:cubicBezTo>
                  <a:cubicBezTo>
                    <a:pt x="598" y="440"/>
                    <a:pt x="598" y="440"/>
                    <a:pt x="598" y="440"/>
                  </a:cubicBezTo>
                  <a:lnTo>
                    <a:pt x="598" y="370"/>
                  </a:lnTo>
                </a:path>
              </a:pathLst>
            </a:custGeom>
            <a:solidFill>
              <a:srgbClr val="001B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292" name="picture 12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509168" y="437561"/>
              <a:ext cx="456386" cy="425236"/>
            </a:xfrm>
            <a:prstGeom prst="rect">
              <a:avLst/>
            </a:prstGeom>
          </p:spPr>
        </p:pic>
        <p:sp>
          <p:nvSpPr>
            <p:cNvPr id="1294" name="path"/>
            <p:cNvSpPr/>
            <p:nvPr/>
          </p:nvSpPr>
          <p:spPr>
            <a:xfrm>
              <a:off x="1467404" y="3131835"/>
              <a:ext cx="445724" cy="344189"/>
            </a:xfrm>
            <a:custGeom>
              <a:avLst/>
              <a:gdLst/>
              <a:ahLst/>
              <a:cxnLst/>
              <a:rect l="0" t="0" r="0" b="0"/>
              <a:pathLst>
                <a:path w="701" h="542">
                  <a:moveTo>
                    <a:pt x="575" y="319"/>
                  </a:moveTo>
                  <a:cubicBezTo>
                    <a:pt x="572" y="333"/>
                    <a:pt x="572" y="343"/>
                    <a:pt x="567" y="354"/>
                  </a:cubicBezTo>
                  <a:cubicBezTo>
                    <a:pt x="637" y="352"/>
                    <a:pt x="691" y="301"/>
                    <a:pt x="701" y="236"/>
                  </a:cubicBezTo>
                  <a:cubicBezTo>
                    <a:pt x="701" y="228"/>
                    <a:pt x="701" y="223"/>
                    <a:pt x="701" y="215"/>
                  </a:cubicBezTo>
                  <a:cubicBezTo>
                    <a:pt x="701" y="137"/>
                    <a:pt x="639" y="75"/>
                    <a:pt x="561" y="75"/>
                  </a:cubicBezTo>
                  <a:cubicBezTo>
                    <a:pt x="545" y="75"/>
                    <a:pt x="529" y="78"/>
                    <a:pt x="513" y="83"/>
                  </a:cubicBezTo>
                  <a:cubicBezTo>
                    <a:pt x="521" y="91"/>
                    <a:pt x="529" y="102"/>
                    <a:pt x="534" y="110"/>
                  </a:cubicBezTo>
                  <a:cubicBezTo>
                    <a:pt x="543" y="110"/>
                    <a:pt x="553" y="107"/>
                    <a:pt x="561" y="107"/>
                  </a:cubicBezTo>
                  <a:cubicBezTo>
                    <a:pt x="621" y="107"/>
                    <a:pt x="669" y="155"/>
                    <a:pt x="669" y="215"/>
                  </a:cubicBezTo>
                  <a:cubicBezTo>
                    <a:pt x="669" y="268"/>
                    <a:pt x="629" y="314"/>
                    <a:pt x="575" y="319"/>
                  </a:cubicBezTo>
                </a:path>
                <a:path w="701" h="542">
                  <a:moveTo>
                    <a:pt x="519" y="372"/>
                  </a:moveTo>
                  <a:cubicBezTo>
                    <a:pt x="522" y="367"/>
                    <a:pt x="524" y="359"/>
                    <a:pt x="527" y="351"/>
                  </a:cubicBezTo>
                  <a:cubicBezTo>
                    <a:pt x="530" y="340"/>
                    <a:pt x="532" y="329"/>
                    <a:pt x="535" y="316"/>
                  </a:cubicBezTo>
                  <a:cubicBezTo>
                    <a:pt x="546" y="252"/>
                    <a:pt x="532" y="184"/>
                    <a:pt x="498" y="128"/>
                  </a:cubicBezTo>
                  <a:cubicBezTo>
                    <a:pt x="492" y="120"/>
                    <a:pt x="487" y="109"/>
                    <a:pt x="479" y="101"/>
                  </a:cubicBezTo>
                  <a:cubicBezTo>
                    <a:pt x="473" y="93"/>
                    <a:pt x="468" y="88"/>
                    <a:pt x="463" y="82"/>
                  </a:cubicBezTo>
                  <a:cubicBezTo>
                    <a:pt x="457" y="77"/>
                    <a:pt x="452" y="72"/>
                    <a:pt x="444" y="66"/>
                  </a:cubicBezTo>
                  <a:cubicBezTo>
                    <a:pt x="412" y="37"/>
                    <a:pt x="374" y="18"/>
                    <a:pt x="334" y="10"/>
                  </a:cubicBezTo>
                  <a:cubicBezTo>
                    <a:pt x="328" y="7"/>
                    <a:pt x="323" y="7"/>
                    <a:pt x="318" y="5"/>
                  </a:cubicBezTo>
                  <a:cubicBezTo>
                    <a:pt x="226" y="-10"/>
                    <a:pt x="130" y="21"/>
                    <a:pt x="65" y="96"/>
                  </a:cubicBezTo>
                  <a:cubicBezTo>
                    <a:pt x="-30" y="209"/>
                    <a:pt x="-19" y="378"/>
                    <a:pt x="95" y="477"/>
                  </a:cubicBezTo>
                  <a:cubicBezTo>
                    <a:pt x="157" y="531"/>
                    <a:pt x="237" y="550"/>
                    <a:pt x="312" y="536"/>
                  </a:cubicBezTo>
                  <a:cubicBezTo>
                    <a:pt x="374" y="528"/>
                    <a:pt x="430" y="496"/>
                    <a:pt x="473" y="448"/>
                  </a:cubicBezTo>
                  <a:cubicBezTo>
                    <a:pt x="492" y="423"/>
                    <a:pt x="508" y="399"/>
                    <a:pt x="519" y="372"/>
                  </a:cubicBezTo>
                  <a:moveTo>
                    <a:pt x="377" y="364"/>
                  </a:moveTo>
                  <a:cubicBezTo>
                    <a:pt x="358" y="389"/>
                    <a:pt x="334" y="402"/>
                    <a:pt x="310" y="410"/>
                  </a:cubicBezTo>
                  <a:cubicBezTo>
                    <a:pt x="264" y="423"/>
                    <a:pt x="213" y="415"/>
                    <a:pt x="173" y="380"/>
                  </a:cubicBezTo>
                  <a:cubicBezTo>
                    <a:pt x="114" y="329"/>
                    <a:pt x="106" y="238"/>
                    <a:pt x="157" y="176"/>
                  </a:cubicBezTo>
                  <a:cubicBezTo>
                    <a:pt x="170" y="163"/>
                    <a:pt x="184" y="152"/>
                    <a:pt x="200" y="142"/>
                  </a:cubicBezTo>
                  <a:cubicBezTo>
                    <a:pt x="251" y="117"/>
                    <a:pt x="315" y="123"/>
                    <a:pt x="361" y="160"/>
                  </a:cubicBezTo>
                  <a:cubicBezTo>
                    <a:pt x="377" y="174"/>
                    <a:pt x="387" y="190"/>
                    <a:pt x="396" y="206"/>
                  </a:cubicBezTo>
                  <a:cubicBezTo>
                    <a:pt x="409" y="230"/>
                    <a:pt x="414" y="257"/>
                    <a:pt x="412" y="284"/>
                  </a:cubicBezTo>
                  <a:cubicBezTo>
                    <a:pt x="409" y="313"/>
                    <a:pt x="398" y="343"/>
                    <a:pt x="377" y="364"/>
                  </a:cubicBezTo>
                </a:path>
              </a:pathLst>
            </a:custGeom>
            <a:solidFill>
              <a:srgbClr val="001B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96" name="path"/>
            <p:cNvSpPr/>
            <p:nvPr/>
          </p:nvSpPr>
          <p:spPr>
            <a:xfrm>
              <a:off x="1390436" y="3419836"/>
              <a:ext cx="602752" cy="221424"/>
            </a:xfrm>
            <a:custGeom>
              <a:avLst/>
              <a:gdLst/>
              <a:ahLst/>
              <a:cxnLst/>
              <a:rect l="0" t="0" r="0" b="0"/>
              <a:pathLst>
                <a:path w="949" h="348">
                  <a:moveTo>
                    <a:pt x="825" y="185"/>
                  </a:moveTo>
                  <a:cubicBezTo>
                    <a:pt x="804" y="185"/>
                    <a:pt x="785" y="203"/>
                    <a:pt x="785" y="227"/>
                  </a:cubicBezTo>
                  <a:cubicBezTo>
                    <a:pt x="785" y="249"/>
                    <a:pt x="804" y="268"/>
                    <a:pt x="825" y="268"/>
                  </a:cubicBezTo>
                  <a:cubicBezTo>
                    <a:pt x="849" y="268"/>
                    <a:pt x="868" y="249"/>
                    <a:pt x="868" y="227"/>
                  </a:cubicBezTo>
                  <a:cubicBezTo>
                    <a:pt x="868" y="203"/>
                    <a:pt x="849" y="185"/>
                    <a:pt x="825" y="185"/>
                  </a:cubicBezTo>
                  <a:moveTo>
                    <a:pt x="825" y="257"/>
                  </a:moveTo>
                  <a:cubicBezTo>
                    <a:pt x="809" y="257"/>
                    <a:pt x="796" y="243"/>
                    <a:pt x="796" y="227"/>
                  </a:cubicBezTo>
                  <a:cubicBezTo>
                    <a:pt x="796" y="209"/>
                    <a:pt x="809" y="195"/>
                    <a:pt x="825" y="195"/>
                  </a:cubicBezTo>
                  <a:cubicBezTo>
                    <a:pt x="844" y="195"/>
                    <a:pt x="857" y="209"/>
                    <a:pt x="857" y="227"/>
                  </a:cubicBezTo>
                  <a:cubicBezTo>
                    <a:pt x="857" y="243"/>
                    <a:pt x="844" y="257"/>
                    <a:pt x="825" y="257"/>
                  </a:cubicBezTo>
                </a:path>
                <a:path w="949" h="348">
                  <a:moveTo>
                    <a:pt x="949" y="201"/>
                  </a:moveTo>
                  <a:cubicBezTo>
                    <a:pt x="941" y="180"/>
                    <a:pt x="941" y="180"/>
                    <a:pt x="941" y="180"/>
                  </a:cubicBezTo>
                  <a:cubicBezTo>
                    <a:pt x="908" y="182"/>
                    <a:pt x="908" y="182"/>
                    <a:pt x="908" y="182"/>
                  </a:cubicBezTo>
                  <a:cubicBezTo>
                    <a:pt x="898" y="166"/>
                    <a:pt x="898" y="166"/>
                    <a:pt x="898" y="166"/>
                  </a:cubicBezTo>
                  <a:cubicBezTo>
                    <a:pt x="908" y="137"/>
                    <a:pt x="908" y="137"/>
                    <a:pt x="908" y="137"/>
                  </a:cubicBezTo>
                  <a:cubicBezTo>
                    <a:pt x="892" y="123"/>
                    <a:pt x="892" y="123"/>
                    <a:pt x="892" y="123"/>
                  </a:cubicBezTo>
                  <a:cubicBezTo>
                    <a:pt x="868" y="145"/>
                    <a:pt x="868" y="145"/>
                    <a:pt x="868" y="145"/>
                  </a:cubicBezTo>
                  <a:cubicBezTo>
                    <a:pt x="847" y="140"/>
                    <a:pt x="847" y="140"/>
                    <a:pt x="847" y="140"/>
                  </a:cubicBezTo>
                  <a:cubicBezTo>
                    <a:pt x="839" y="107"/>
                    <a:pt x="839" y="107"/>
                    <a:pt x="839" y="107"/>
                  </a:cubicBezTo>
                  <a:cubicBezTo>
                    <a:pt x="815" y="107"/>
                    <a:pt x="815" y="107"/>
                    <a:pt x="815" y="107"/>
                  </a:cubicBezTo>
                  <a:cubicBezTo>
                    <a:pt x="806" y="137"/>
                    <a:pt x="806" y="137"/>
                    <a:pt x="806" y="137"/>
                  </a:cubicBezTo>
                  <a:cubicBezTo>
                    <a:pt x="785" y="142"/>
                    <a:pt x="785" y="142"/>
                    <a:pt x="785" y="142"/>
                  </a:cubicBezTo>
                  <a:cubicBezTo>
                    <a:pt x="764" y="123"/>
                    <a:pt x="764" y="123"/>
                    <a:pt x="764" y="123"/>
                  </a:cubicBezTo>
                  <a:cubicBezTo>
                    <a:pt x="745" y="140"/>
                    <a:pt x="745" y="140"/>
                    <a:pt x="745" y="140"/>
                  </a:cubicBezTo>
                  <a:cubicBezTo>
                    <a:pt x="755" y="166"/>
                    <a:pt x="755" y="166"/>
                    <a:pt x="755" y="166"/>
                  </a:cubicBezTo>
                  <a:cubicBezTo>
                    <a:pt x="745" y="180"/>
                    <a:pt x="745" y="180"/>
                    <a:pt x="745" y="180"/>
                  </a:cubicBezTo>
                  <a:cubicBezTo>
                    <a:pt x="713" y="177"/>
                    <a:pt x="713" y="177"/>
                    <a:pt x="713" y="177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34" y="214"/>
                    <a:pt x="734" y="214"/>
                    <a:pt x="734" y="214"/>
                  </a:cubicBezTo>
                  <a:cubicBezTo>
                    <a:pt x="731" y="236"/>
                    <a:pt x="731" y="236"/>
                    <a:pt x="731" y="236"/>
                  </a:cubicBezTo>
                  <a:cubicBezTo>
                    <a:pt x="705" y="252"/>
                    <a:pt x="705" y="252"/>
                    <a:pt x="705" y="252"/>
                  </a:cubicBezTo>
                  <a:cubicBezTo>
                    <a:pt x="713" y="273"/>
                    <a:pt x="713" y="273"/>
                    <a:pt x="713" y="273"/>
                  </a:cubicBezTo>
                  <a:cubicBezTo>
                    <a:pt x="745" y="271"/>
                    <a:pt x="745" y="271"/>
                    <a:pt x="745" y="271"/>
                  </a:cubicBezTo>
                  <a:cubicBezTo>
                    <a:pt x="753" y="289"/>
                    <a:pt x="753" y="289"/>
                    <a:pt x="753" y="289"/>
                  </a:cubicBezTo>
                  <a:cubicBezTo>
                    <a:pt x="745" y="316"/>
                    <a:pt x="745" y="316"/>
                    <a:pt x="745" y="316"/>
                  </a:cubicBezTo>
                  <a:cubicBezTo>
                    <a:pt x="764" y="329"/>
                    <a:pt x="764" y="329"/>
                    <a:pt x="764" y="329"/>
                  </a:cubicBezTo>
                  <a:cubicBezTo>
                    <a:pt x="788" y="311"/>
                    <a:pt x="788" y="311"/>
                    <a:pt x="788" y="311"/>
                  </a:cubicBezTo>
                  <a:cubicBezTo>
                    <a:pt x="806" y="319"/>
                    <a:pt x="806" y="319"/>
                    <a:pt x="806" y="319"/>
                  </a:cubicBezTo>
                  <a:cubicBezTo>
                    <a:pt x="815" y="348"/>
                    <a:pt x="815" y="348"/>
                    <a:pt x="815" y="348"/>
                  </a:cubicBezTo>
                  <a:cubicBezTo>
                    <a:pt x="836" y="348"/>
                    <a:pt x="836" y="348"/>
                    <a:pt x="836" y="348"/>
                  </a:cubicBezTo>
                  <a:cubicBezTo>
                    <a:pt x="844" y="316"/>
                    <a:pt x="844" y="316"/>
                    <a:pt x="844" y="316"/>
                  </a:cubicBezTo>
                  <a:cubicBezTo>
                    <a:pt x="868" y="311"/>
                    <a:pt x="868" y="311"/>
                    <a:pt x="868" y="311"/>
                  </a:cubicBezTo>
                  <a:cubicBezTo>
                    <a:pt x="890" y="329"/>
                    <a:pt x="890" y="329"/>
                    <a:pt x="890" y="329"/>
                  </a:cubicBezTo>
                  <a:cubicBezTo>
                    <a:pt x="908" y="316"/>
                    <a:pt x="908" y="316"/>
                    <a:pt x="908" y="316"/>
                  </a:cubicBezTo>
                  <a:cubicBezTo>
                    <a:pt x="898" y="289"/>
                    <a:pt x="898" y="289"/>
                    <a:pt x="898" y="289"/>
                  </a:cubicBezTo>
                  <a:cubicBezTo>
                    <a:pt x="908" y="273"/>
                    <a:pt x="908" y="273"/>
                    <a:pt x="908" y="273"/>
                  </a:cubicBezTo>
                  <a:cubicBezTo>
                    <a:pt x="941" y="273"/>
                    <a:pt x="941" y="273"/>
                    <a:pt x="941" y="273"/>
                  </a:cubicBezTo>
                  <a:cubicBezTo>
                    <a:pt x="949" y="255"/>
                    <a:pt x="949" y="255"/>
                    <a:pt x="949" y="255"/>
                  </a:cubicBezTo>
                  <a:cubicBezTo>
                    <a:pt x="922" y="236"/>
                    <a:pt x="922" y="236"/>
                    <a:pt x="922" y="236"/>
                  </a:cubicBezTo>
                  <a:cubicBezTo>
                    <a:pt x="922" y="217"/>
                    <a:pt x="922" y="217"/>
                    <a:pt x="922" y="217"/>
                  </a:cubicBezTo>
                  <a:lnTo>
                    <a:pt x="949" y="201"/>
                  </a:lnTo>
                  <a:close/>
                  <a:moveTo>
                    <a:pt x="825" y="276"/>
                  </a:moveTo>
                  <a:cubicBezTo>
                    <a:pt x="798" y="276"/>
                    <a:pt x="777" y="255"/>
                    <a:pt x="777" y="228"/>
                  </a:cubicBezTo>
                  <a:cubicBezTo>
                    <a:pt x="777" y="198"/>
                    <a:pt x="798" y="177"/>
                    <a:pt x="825" y="177"/>
                  </a:cubicBezTo>
                  <a:cubicBezTo>
                    <a:pt x="855" y="177"/>
                    <a:pt x="876" y="198"/>
                    <a:pt x="876" y="228"/>
                  </a:cubicBezTo>
                  <a:cubicBezTo>
                    <a:pt x="876" y="255"/>
                    <a:pt x="855" y="276"/>
                    <a:pt x="825" y="276"/>
                  </a:cubicBezTo>
                </a:path>
                <a:path w="949" h="348">
                  <a:moveTo>
                    <a:pt x="137" y="0"/>
                  </a:move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-23" y="196"/>
                    <a:pt x="27" y="239"/>
                  </a:cubicBezTo>
                  <a:cubicBezTo>
                    <a:pt x="78" y="285"/>
                    <a:pt x="127" y="239"/>
                    <a:pt x="127" y="239"/>
                  </a:cubicBezTo>
                  <a:cubicBezTo>
                    <a:pt x="250" y="94"/>
                    <a:pt x="250" y="94"/>
                    <a:pt x="250" y="94"/>
                  </a:cubicBezTo>
                  <a:cubicBezTo>
                    <a:pt x="229" y="83"/>
                    <a:pt x="207" y="69"/>
                    <a:pt x="188" y="53"/>
                  </a:cubicBezTo>
                  <a:cubicBezTo>
                    <a:pt x="167" y="37"/>
                    <a:pt x="151" y="18"/>
                    <a:pt x="137" y="0"/>
                  </a:cubicBezTo>
                </a:path>
              </a:pathLst>
            </a:custGeom>
            <a:solidFill>
              <a:srgbClr val="001B3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298" name="picture 12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838809" y="1555044"/>
              <a:ext cx="1683385" cy="7620"/>
            </a:xfrm>
            <a:prstGeom prst="rect">
              <a:avLst/>
            </a:prstGeom>
          </p:spPr>
        </p:pic>
      </p:grpSp>
      <p:pic>
        <p:nvPicPr>
          <p:cNvPr id="1300" name="picture 13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4682" y="3194646"/>
            <a:ext cx="3495065" cy="3077921"/>
          </a:xfrm>
          <a:prstGeom prst="rect">
            <a:avLst/>
          </a:prstGeom>
        </p:spPr>
      </p:pic>
      <p:pic>
        <p:nvPicPr>
          <p:cNvPr id="1302" name="picture 13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147037" y="3157181"/>
            <a:ext cx="3495064" cy="3077921"/>
          </a:xfrm>
          <a:prstGeom prst="rect">
            <a:avLst/>
          </a:prstGeom>
        </p:spPr>
      </p:pic>
      <p:sp>
        <p:nvSpPr>
          <p:cNvPr id="1304" name="textbox 1304"/>
          <p:cNvSpPr/>
          <p:nvPr/>
        </p:nvSpPr>
        <p:spPr>
          <a:xfrm>
            <a:off x="3064687" y="297650"/>
            <a:ext cx="6296025" cy="15887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748"/>
              </a:lnSpc>
              <a:tabLst>
                <a:tab pos="888364" algn="l"/>
                <a:tab pos="6078220" algn="l"/>
              </a:tabLst>
            </a:pPr>
            <a:r>
              <a:rPr sz="35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500" b="1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35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Universal</a:t>
            </a:r>
            <a:r>
              <a:rPr sz="3500" b="1" kern="0" spc="-7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DB</a:t>
            </a:r>
            <a:r>
              <a:rPr sz="3500" b="1" kern="0" spc="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35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3500" dirty="0"/>
          </a:p>
          <a:p>
            <a:pPr marL="2628900" algn="l" rtl="0" eaLnBrk="0">
              <a:lnSpc>
                <a:spcPct val="95000"/>
              </a:lnSpc>
              <a:spcBef>
                <a:spcPts val="449"/>
              </a:spcBef>
              <a:tabLst/>
            </a:pP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公司定位</a:t>
            </a:r>
            <a:endParaRPr lang="Microsoft YaHei" altLang="Microsoft YaHei" sz="1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300" dirty="0"/>
          </a:p>
          <a:p>
            <a:pPr algn="l" rtl="0" eaLnBrk="0">
              <a:lnSpc>
                <a:spcPct val="1216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3501"/>
              </a:lnSpc>
              <a:tabLst/>
            </a:pPr>
            <a:r>
              <a:rPr sz="2700" kern="0" spc="20" dirty="0">
                <a:solidFill>
                  <a:srgbClr val="003A4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的专精特新小人</a:t>
            </a:r>
            <a:endParaRPr lang="Microsoft YaHei" altLang="Microsoft YaHei" sz="2700" dirty="0"/>
          </a:p>
        </p:txBody>
      </p:sp>
      <p:pic>
        <p:nvPicPr>
          <p:cNvPr id="1306" name="picture 13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079813" y="1427797"/>
            <a:ext cx="1830646" cy="433387"/>
          </a:xfrm>
          <a:prstGeom prst="rect">
            <a:avLst/>
          </a:prstGeom>
        </p:spPr>
      </p:pic>
      <p:pic>
        <p:nvPicPr>
          <p:cNvPr id="1308" name="picture 13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944756" y="1427797"/>
            <a:ext cx="2136581" cy="433387"/>
          </a:xfrm>
          <a:prstGeom prst="rect">
            <a:avLst/>
          </a:prstGeom>
        </p:spPr>
      </p:pic>
      <p:pic>
        <p:nvPicPr>
          <p:cNvPr id="1310" name="picture 13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984806" y="5200904"/>
            <a:ext cx="907084" cy="692911"/>
          </a:xfrm>
          <a:prstGeom prst="rect">
            <a:avLst/>
          </a:prstGeom>
        </p:spPr>
      </p:pic>
      <p:sp>
        <p:nvSpPr>
          <p:cNvPr id="1312" name="textbox 1312"/>
          <p:cNvSpPr/>
          <p:nvPr/>
        </p:nvSpPr>
        <p:spPr>
          <a:xfrm>
            <a:off x="1507693" y="4268520"/>
            <a:ext cx="1851660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4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基础性研究与研发</a:t>
            </a:r>
            <a:endParaRPr lang="Microsoft YaHei" altLang="Microsoft YaHei" sz="1700" dirty="0"/>
          </a:p>
        </p:txBody>
      </p:sp>
      <p:sp>
        <p:nvSpPr>
          <p:cNvPr id="1314" name="textbox 1314"/>
          <p:cNvSpPr/>
          <p:nvPr/>
        </p:nvSpPr>
        <p:spPr>
          <a:xfrm>
            <a:off x="9049029" y="4267834"/>
            <a:ext cx="1847850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85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一倍投入十倍效果</a:t>
            </a:r>
            <a:endParaRPr lang="Microsoft YaHei" altLang="Microsoft YaHei" sz="1700" dirty="0"/>
          </a:p>
        </p:txBody>
      </p:sp>
      <p:sp>
        <p:nvSpPr>
          <p:cNvPr id="1316" name="path"/>
          <p:cNvSpPr/>
          <p:nvPr/>
        </p:nvSpPr>
        <p:spPr>
          <a:xfrm>
            <a:off x="9648482" y="5244287"/>
            <a:ext cx="660920" cy="588683"/>
          </a:xfrm>
          <a:custGeom>
            <a:avLst/>
            <a:gdLst/>
            <a:ahLst/>
            <a:cxnLst/>
            <a:rect l="0" t="0" r="0" b="0"/>
            <a:pathLst>
              <a:path w="1040" h="927">
                <a:moveTo>
                  <a:pt x="666" y="756"/>
                </a:moveTo>
                <a:lnTo>
                  <a:pt x="679" y="567"/>
                </a:lnTo>
                <a:lnTo>
                  <a:pt x="679" y="558"/>
                </a:lnTo>
                <a:lnTo>
                  <a:pt x="679" y="547"/>
                </a:lnTo>
                <a:lnTo>
                  <a:pt x="678" y="538"/>
                </a:lnTo>
                <a:lnTo>
                  <a:pt x="674" y="528"/>
                </a:lnTo>
                <a:lnTo>
                  <a:pt x="670" y="521"/>
                </a:lnTo>
                <a:lnTo>
                  <a:pt x="664" y="512"/>
                </a:lnTo>
                <a:lnTo>
                  <a:pt x="650" y="498"/>
                </a:lnTo>
                <a:lnTo>
                  <a:pt x="633" y="485"/>
                </a:lnTo>
                <a:lnTo>
                  <a:pt x="612" y="476"/>
                </a:lnTo>
                <a:lnTo>
                  <a:pt x="590" y="470"/>
                </a:lnTo>
                <a:lnTo>
                  <a:pt x="567" y="469"/>
                </a:lnTo>
                <a:lnTo>
                  <a:pt x="506" y="469"/>
                </a:lnTo>
                <a:lnTo>
                  <a:pt x="506" y="476"/>
                </a:lnTo>
                <a:lnTo>
                  <a:pt x="504" y="487"/>
                </a:lnTo>
                <a:lnTo>
                  <a:pt x="500" y="498"/>
                </a:lnTo>
                <a:lnTo>
                  <a:pt x="497" y="504"/>
                </a:lnTo>
                <a:lnTo>
                  <a:pt x="491" y="510"/>
                </a:lnTo>
                <a:lnTo>
                  <a:pt x="495" y="530"/>
                </a:lnTo>
                <a:lnTo>
                  <a:pt x="502" y="579"/>
                </a:lnTo>
                <a:lnTo>
                  <a:pt x="506" y="607"/>
                </a:lnTo>
                <a:lnTo>
                  <a:pt x="508" y="635"/>
                </a:lnTo>
                <a:lnTo>
                  <a:pt x="510" y="659"/>
                </a:lnTo>
                <a:lnTo>
                  <a:pt x="506" y="678"/>
                </a:lnTo>
                <a:lnTo>
                  <a:pt x="500" y="694"/>
                </a:lnTo>
                <a:lnTo>
                  <a:pt x="491" y="715"/>
                </a:lnTo>
                <a:lnTo>
                  <a:pt x="485" y="724"/>
                </a:lnTo>
                <a:lnTo>
                  <a:pt x="478" y="732"/>
                </a:lnTo>
                <a:lnTo>
                  <a:pt x="472" y="737"/>
                </a:lnTo>
                <a:lnTo>
                  <a:pt x="465" y="739"/>
                </a:lnTo>
                <a:lnTo>
                  <a:pt x="458" y="737"/>
                </a:lnTo>
                <a:lnTo>
                  <a:pt x="451" y="732"/>
                </a:lnTo>
                <a:lnTo>
                  <a:pt x="445" y="724"/>
                </a:lnTo>
                <a:lnTo>
                  <a:pt x="440" y="715"/>
                </a:lnTo>
                <a:lnTo>
                  <a:pt x="432" y="694"/>
                </a:lnTo>
                <a:lnTo>
                  <a:pt x="427" y="678"/>
                </a:lnTo>
                <a:lnTo>
                  <a:pt x="425" y="659"/>
                </a:lnTo>
                <a:lnTo>
                  <a:pt x="427" y="635"/>
                </a:lnTo>
                <a:lnTo>
                  <a:pt x="430" y="607"/>
                </a:lnTo>
                <a:lnTo>
                  <a:pt x="434" y="579"/>
                </a:lnTo>
                <a:lnTo>
                  <a:pt x="443" y="530"/>
                </a:lnTo>
                <a:lnTo>
                  <a:pt x="449" y="510"/>
                </a:lnTo>
                <a:lnTo>
                  <a:pt x="445" y="506"/>
                </a:lnTo>
                <a:lnTo>
                  <a:pt x="440" y="500"/>
                </a:lnTo>
                <a:lnTo>
                  <a:pt x="436" y="487"/>
                </a:lnTo>
                <a:lnTo>
                  <a:pt x="432" y="469"/>
                </a:lnTo>
                <a:lnTo>
                  <a:pt x="365" y="469"/>
                </a:lnTo>
                <a:lnTo>
                  <a:pt x="343" y="470"/>
                </a:lnTo>
                <a:lnTo>
                  <a:pt x="320" y="476"/>
                </a:lnTo>
                <a:lnTo>
                  <a:pt x="302" y="485"/>
                </a:lnTo>
                <a:lnTo>
                  <a:pt x="283" y="498"/>
                </a:lnTo>
                <a:lnTo>
                  <a:pt x="270" y="513"/>
                </a:lnTo>
                <a:lnTo>
                  <a:pt x="264" y="521"/>
                </a:lnTo>
                <a:lnTo>
                  <a:pt x="259" y="530"/>
                </a:lnTo>
                <a:lnTo>
                  <a:pt x="255" y="540"/>
                </a:lnTo>
                <a:lnTo>
                  <a:pt x="253" y="549"/>
                </a:lnTo>
                <a:lnTo>
                  <a:pt x="253" y="558"/>
                </a:lnTo>
                <a:lnTo>
                  <a:pt x="253" y="569"/>
                </a:lnTo>
                <a:lnTo>
                  <a:pt x="268" y="756"/>
                </a:lnTo>
                <a:lnTo>
                  <a:pt x="287" y="772"/>
                </a:lnTo>
                <a:lnTo>
                  <a:pt x="309" y="789"/>
                </a:lnTo>
                <a:lnTo>
                  <a:pt x="333" y="803"/>
                </a:lnTo>
                <a:lnTo>
                  <a:pt x="358" y="815"/>
                </a:lnTo>
                <a:lnTo>
                  <a:pt x="384" y="826"/>
                </a:lnTo>
                <a:lnTo>
                  <a:pt x="412" y="833"/>
                </a:lnTo>
                <a:lnTo>
                  <a:pt x="440" y="837"/>
                </a:lnTo>
                <a:lnTo>
                  <a:pt x="467" y="839"/>
                </a:lnTo>
                <a:lnTo>
                  <a:pt x="495" y="837"/>
                </a:lnTo>
                <a:lnTo>
                  <a:pt x="523" y="831"/>
                </a:lnTo>
                <a:lnTo>
                  <a:pt x="551" y="824"/>
                </a:lnTo>
                <a:lnTo>
                  <a:pt x="577" y="813"/>
                </a:lnTo>
                <a:lnTo>
                  <a:pt x="603" y="802"/>
                </a:lnTo>
                <a:lnTo>
                  <a:pt x="627" y="787"/>
                </a:lnTo>
                <a:lnTo>
                  <a:pt x="648" y="772"/>
                </a:lnTo>
                <a:lnTo>
                  <a:pt x="666" y="756"/>
                </a:lnTo>
              </a:path>
              <a:path w="1040" h="927">
                <a:moveTo>
                  <a:pt x="467" y="431"/>
                </a:moveTo>
                <a:lnTo>
                  <a:pt x="478" y="431"/>
                </a:lnTo>
                <a:lnTo>
                  <a:pt x="489" y="429"/>
                </a:lnTo>
                <a:lnTo>
                  <a:pt x="500" y="428"/>
                </a:lnTo>
                <a:lnTo>
                  <a:pt x="510" y="422"/>
                </a:lnTo>
                <a:lnTo>
                  <a:pt x="530" y="413"/>
                </a:lnTo>
                <a:lnTo>
                  <a:pt x="547" y="398"/>
                </a:lnTo>
                <a:lnTo>
                  <a:pt x="560" y="381"/>
                </a:lnTo>
                <a:lnTo>
                  <a:pt x="571" y="362"/>
                </a:lnTo>
                <a:lnTo>
                  <a:pt x="575" y="351"/>
                </a:lnTo>
                <a:lnTo>
                  <a:pt x="577" y="340"/>
                </a:lnTo>
                <a:lnTo>
                  <a:pt x="579" y="330"/>
                </a:lnTo>
                <a:lnTo>
                  <a:pt x="581" y="318"/>
                </a:lnTo>
                <a:lnTo>
                  <a:pt x="579" y="307"/>
                </a:lnTo>
                <a:lnTo>
                  <a:pt x="577" y="296"/>
                </a:lnTo>
                <a:lnTo>
                  <a:pt x="575" y="285"/>
                </a:lnTo>
                <a:lnTo>
                  <a:pt x="571" y="274"/>
                </a:lnTo>
                <a:lnTo>
                  <a:pt x="560" y="255"/>
                </a:lnTo>
                <a:lnTo>
                  <a:pt x="547" y="238"/>
                </a:lnTo>
                <a:lnTo>
                  <a:pt x="530" y="225"/>
                </a:lnTo>
                <a:lnTo>
                  <a:pt x="510" y="214"/>
                </a:lnTo>
                <a:lnTo>
                  <a:pt x="500" y="210"/>
                </a:lnTo>
                <a:lnTo>
                  <a:pt x="489" y="207"/>
                </a:lnTo>
                <a:lnTo>
                  <a:pt x="478" y="205"/>
                </a:lnTo>
                <a:lnTo>
                  <a:pt x="467" y="205"/>
                </a:lnTo>
                <a:lnTo>
                  <a:pt x="455" y="205"/>
                </a:lnTo>
                <a:lnTo>
                  <a:pt x="443" y="207"/>
                </a:lnTo>
                <a:lnTo>
                  <a:pt x="432" y="210"/>
                </a:lnTo>
                <a:lnTo>
                  <a:pt x="423" y="214"/>
                </a:lnTo>
                <a:lnTo>
                  <a:pt x="402" y="225"/>
                </a:lnTo>
                <a:lnTo>
                  <a:pt x="386" y="238"/>
                </a:lnTo>
                <a:lnTo>
                  <a:pt x="373" y="255"/>
                </a:lnTo>
                <a:lnTo>
                  <a:pt x="361" y="274"/>
                </a:lnTo>
                <a:lnTo>
                  <a:pt x="358" y="285"/>
                </a:lnTo>
                <a:lnTo>
                  <a:pt x="356" y="296"/>
                </a:lnTo>
                <a:lnTo>
                  <a:pt x="354" y="307"/>
                </a:lnTo>
                <a:lnTo>
                  <a:pt x="354" y="318"/>
                </a:lnTo>
                <a:lnTo>
                  <a:pt x="354" y="330"/>
                </a:lnTo>
                <a:lnTo>
                  <a:pt x="356" y="340"/>
                </a:lnTo>
                <a:lnTo>
                  <a:pt x="358" y="351"/>
                </a:lnTo>
                <a:lnTo>
                  <a:pt x="361" y="362"/>
                </a:lnTo>
                <a:lnTo>
                  <a:pt x="373" y="381"/>
                </a:lnTo>
                <a:lnTo>
                  <a:pt x="386" y="398"/>
                </a:lnTo>
                <a:lnTo>
                  <a:pt x="402" y="413"/>
                </a:lnTo>
                <a:lnTo>
                  <a:pt x="423" y="422"/>
                </a:lnTo>
                <a:lnTo>
                  <a:pt x="432" y="428"/>
                </a:lnTo>
                <a:lnTo>
                  <a:pt x="443" y="429"/>
                </a:lnTo>
                <a:lnTo>
                  <a:pt x="455" y="431"/>
                </a:lnTo>
                <a:lnTo>
                  <a:pt x="467" y="431"/>
                </a:lnTo>
              </a:path>
              <a:path w="1040" h="927">
                <a:moveTo>
                  <a:pt x="1035" y="424"/>
                </a:moveTo>
                <a:lnTo>
                  <a:pt x="886" y="277"/>
                </a:lnTo>
                <a:lnTo>
                  <a:pt x="872" y="263"/>
                </a:lnTo>
                <a:lnTo>
                  <a:pt x="866" y="259"/>
                </a:lnTo>
                <a:lnTo>
                  <a:pt x="860" y="257"/>
                </a:lnTo>
                <a:lnTo>
                  <a:pt x="853" y="259"/>
                </a:lnTo>
                <a:lnTo>
                  <a:pt x="849" y="263"/>
                </a:lnTo>
                <a:lnTo>
                  <a:pt x="760" y="351"/>
                </a:lnTo>
                <a:lnTo>
                  <a:pt x="685" y="426"/>
                </a:lnTo>
                <a:lnTo>
                  <a:pt x="683" y="429"/>
                </a:lnTo>
                <a:lnTo>
                  <a:pt x="681" y="433"/>
                </a:lnTo>
                <a:lnTo>
                  <a:pt x="681" y="439"/>
                </a:lnTo>
                <a:lnTo>
                  <a:pt x="683" y="443"/>
                </a:lnTo>
                <a:lnTo>
                  <a:pt x="685" y="446"/>
                </a:lnTo>
                <a:lnTo>
                  <a:pt x="689" y="450"/>
                </a:lnTo>
                <a:lnTo>
                  <a:pt x="692" y="452"/>
                </a:lnTo>
                <a:lnTo>
                  <a:pt x="696" y="452"/>
                </a:lnTo>
                <a:lnTo>
                  <a:pt x="760" y="452"/>
                </a:lnTo>
                <a:lnTo>
                  <a:pt x="784" y="452"/>
                </a:lnTo>
                <a:lnTo>
                  <a:pt x="791" y="454"/>
                </a:lnTo>
                <a:lnTo>
                  <a:pt x="797" y="457"/>
                </a:lnTo>
                <a:lnTo>
                  <a:pt x="801" y="463"/>
                </a:lnTo>
                <a:lnTo>
                  <a:pt x="801" y="469"/>
                </a:lnTo>
                <a:lnTo>
                  <a:pt x="799" y="495"/>
                </a:lnTo>
                <a:lnTo>
                  <a:pt x="793" y="525"/>
                </a:lnTo>
                <a:lnTo>
                  <a:pt x="788" y="553"/>
                </a:lnTo>
                <a:lnTo>
                  <a:pt x="778" y="581"/>
                </a:lnTo>
                <a:lnTo>
                  <a:pt x="767" y="607"/>
                </a:lnTo>
                <a:lnTo>
                  <a:pt x="754" y="633"/>
                </a:lnTo>
                <a:lnTo>
                  <a:pt x="737" y="657"/>
                </a:lnTo>
                <a:lnTo>
                  <a:pt x="720" y="679"/>
                </a:lnTo>
                <a:lnTo>
                  <a:pt x="702" y="702"/>
                </a:lnTo>
                <a:lnTo>
                  <a:pt x="676" y="726"/>
                </a:lnTo>
                <a:lnTo>
                  <a:pt x="648" y="747"/>
                </a:lnTo>
                <a:lnTo>
                  <a:pt x="618" y="763"/>
                </a:lnTo>
                <a:lnTo>
                  <a:pt x="588" y="777"/>
                </a:lnTo>
                <a:lnTo>
                  <a:pt x="556" y="789"/>
                </a:lnTo>
                <a:lnTo>
                  <a:pt x="525" y="798"/>
                </a:lnTo>
                <a:lnTo>
                  <a:pt x="491" y="803"/>
                </a:lnTo>
                <a:lnTo>
                  <a:pt x="458" y="805"/>
                </a:lnTo>
                <a:lnTo>
                  <a:pt x="425" y="803"/>
                </a:lnTo>
                <a:lnTo>
                  <a:pt x="393" y="798"/>
                </a:lnTo>
                <a:lnTo>
                  <a:pt x="361" y="790"/>
                </a:lnTo>
                <a:lnTo>
                  <a:pt x="332" y="779"/>
                </a:lnTo>
                <a:lnTo>
                  <a:pt x="302" y="766"/>
                </a:lnTo>
                <a:lnTo>
                  <a:pt x="276" y="750"/>
                </a:lnTo>
                <a:lnTo>
                  <a:pt x="248" y="730"/>
                </a:lnTo>
                <a:lnTo>
                  <a:pt x="223" y="709"/>
                </a:lnTo>
                <a:lnTo>
                  <a:pt x="201" y="683"/>
                </a:lnTo>
                <a:lnTo>
                  <a:pt x="180" y="657"/>
                </a:lnTo>
                <a:lnTo>
                  <a:pt x="164" y="629"/>
                </a:lnTo>
                <a:lnTo>
                  <a:pt x="149" y="597"/>
                </a:lnTo>
                <a:lnTo>
                  <a:pt x="138" y="567"/>
                </a:lnTo>
                <a:lnTo>
                  <a:pt x="130" y="534"/>
                </a:lnTo>
                <a:lnTo>
                  <a:pt x="124" y="502"/>
                </a:lnTo>
                <a:lnTo>
                  <a:pt x="123" y="469"/>
                </a:lnTo>
                <a:lnTo>
                  <a:pt x="124" y="433"/>
                </a:lnTo>
                <a:lnTo>
                  <a:pt x="130" y="401"/>
                </a:lnTo>
                <a:lnTo>
                  <a:pt x="138" y="368"/>
                </a:lnTo>
                <a:lnTo>
                  <a:pt x="149" y="336"/>
                </a:lnTo>
                <a:lnTo>
                  <a:pt x="162" y="307"/>
                </a:lnTo>
                <a:lnTo>
                  <a:pt x="179" y="279"/>
                </a:lnTo>
                <a:lnTo>
                  <a:pt x="199" y="251"/>
                </a:lnTo>
                <a:lnTo>
                  <a:pt x="221" y="227"/>
                </a:lnTo>
                <a:lnTo>
                  <a:pt x="248" y="203"/>
                </a:lnTo>
                <a:lnTo>
                  <a:pt x="276" y="182"/>
                </a:lnTo>
                <a:lnTo>
                  <a:pt x="305" y="164"/>
                </a:lnTo>
                <a:lnTo>
                  <a:pt x="337" y="149"/>
                </a:lnTo>
                <a:lnTo>
                  <a:pt x="371" y="138"/>
                </a:lnTo>
                <a:lnTo>
                  <a:pt x="404" y="130"/>
                </a:lnTo>
                <a:lnTo>
                  <a:pt x="438" y="124"/>
                </a:lnTo>
                <a:lnTo>
                  <a:pt x="472" y="123"/>
                </a:lnTo>
                <a:lnTo>
                  <a:pt x="502" y="123"/>
                </a:lnTo>
                <a:lnTo>
                  <a:pt x="530" y="126"/>
                </a:lnTo>
                <a:lnTo>
                  <a:pt x="556" y="132"/>
                </a:lnTo>
                <a:lnTo>
                  <a:pt x="584" y="141"/>
                </a:lnTo>
                <a:lnTo>
                  <a:pt x="594" y="143"/>
                </a:lnTo>
                <a:lnTo>
                  <a:pt x="605" y="145"/>
                </a:lnTo>
                <a:lnTo>
                  <a:pt x="616" y="143"/>
                </a:lnTo>
                <a:lnTo>
                  <a:pt x="627" y="139"/>
                </a:lnTo>
                <a:lnTo>
                  <a:pt x="638" y="134"/>
                </a:lnTo>
                <a:lnTo>
                  <a:pt x="648" y="126"/>
                </a:lnTo>
                <a:lnTo>
                  <a:pt x="657" y="115"/>
                </a:lnTo>
                <a:lnTo>
                  <a:pt x="663" y="104"/>
                </a:lnTo>
                <a:lnTo>
                  <a:pt x="664" y="91"/>
                </a:lnTo>
                <a:lnTo>
                  <a:pt x="666" y="80"/>
                </a:lnTo>
                <a:lnTo>
                  <a:pt x="664" y="69"/>
                </a:lnTo>
                <a:lnTo>
                  <a:pt x="661" y="57"/>
                </a:lnTo>
                <a:lnTo>
                  <a:pt x="653" y="46"/>
                </a:lnTo>
                <a:lnTo>
                  <a:pt x="646" y="37"/>
                </a:lnTo>
                <a:lnTo>
                  <a:pt x="636" y="31"/>
                </a:lnTo>
                <a:lnTo>
                  <a:pt x="625" y="26"/>
                </a:lnTo>
                <a:lnTo>
                  <a:pt x="588" y="14"/>
                </a:lnTo>
                <a:lnTo>
                  <a:pt x="551" y="5"/>
                </a:lnTo>
                <a:lnTo>
                  <a:pt x="513" y="1"/>
                </a:lnTo>
                <a:lnTo>
                  <a:pt x="474" y="0"/>
                </a:lnTo>
                <a:lnTo>
                  <a:pt x="451" y="0"/>
                </a:lnTo>
                <a:lnTo>
                  <a:pt x="427" y="1"/>
                </a:lnTo>
                <a:lnTo>
                  <a:pt x="404" y="5"/>
                </a:lnTo>
                <a:lnTo>
                  <a:pt x="380" y="9"/>
                </a:lnTo>
                <a:lnTo>
                  <a:pt x="358" y="14"/>
                </a:lnTo>
                <a:lnTo>
                  <a:pt x="335" y="20"/>
                </a:lnTo>
                <a:lnTo>
                  <a:pt x="313" y="27"/>
                </a:lnTo>
                <a:lnTo>
                  <a:pt x="290" y="37"/>
                </a:lnTo>
                <a:lnTo>
                  <a:pt x="268" y="46"/>
                </a:lnTo>
                <a:lnTo>
                  <a:pt x="248" y="55"/>
                </a:lnTo>
                <a:lnTo>
                  <a:pt x="227" y="69"/>
                </a:lnTo>
                <a:lnTo>
                  <a:pt x="207" y="80"/>
                </a:lnTo>
                <a:lnTo>
                  <a:pt x="188" y="95"/>
                </a:lnTo>
                <a:lnTo>
                  <a:pt x="169" y="108"/>
                </a:lnTo>
                <a:lnTo>
                  <a:pt x="151" y="124"/>
                </a:lnTo>
                <a:lnTo>
                  <a:pt x="134" y="139"/>
                </a:lnTo>
                <a:lnTo>
                  <a:pt x="117" y="158"/>
                </a:lnTo>
                <a:lnTo>
                  <a:pt x="102" y="175"/>
                </a:lnTo>
                <a:lnTo>
                  <a:pt x="89" y="194"/>
                </a:lnTo>
                <a:lnTo>
                  <a:pt x="76" y="214"/>
                </a:lnTo>
                <a:lnTo>
                  <a:pt x="63" y="233"/>
                </a:lnTo>
                <a:lnTo>
                  <a:pt x="52" y="253"/>
                </a:lnTo>
                <a:lnTo>
                  <a:pt x="42" y="274"/>
                </a:lnTo>
                <a:lnTo>
                  <a:pt x="33" y="294"/>
                </a:lnTo>
                <a:lnTo>
                  <a:pt x="18" y="336"/>
                </a:lnTo>
                <a:lnTo>
                  <a:pt x="9" y="379"/>
                </a:lnTo>
                <a:lnTo>
                  <a:pt x="1" y="424"/>
                </a:lnTo>
                <a:lnTo>
                  <a:pt x="0" y="469"/>
                </a:lnTo>
                <a:lnTo>
                  <a:pt x="1" y="513"/>
                </a:lnTo>
                <a:lnTo>
                  <a:pt x="9" y="556"/>
                </a:lnTo>
                <a:lnTo>
                  <a:pt x="20" y="601"/>
                </a:lnTo>
                <a:lnTo>
                  <a:pt x="35" y="642"/>
                </a:lnTo>
                <a:lnTo>
                  <a:pt x="44" y="664"/>
                </a:lnTo>
                <a:lnTo>
                  <a:pt x="54" y="683"/>
                </a:lnTo>
                <a:lnTo>
                  <a:pt x="65" y="704"/>
                </a:lnTo>
                <a:lnTo>
                  <a:pt x="78" y="724"/>
                </a:lnTo>
                <a:lnTo>
                  <a:pt x="91" y="743"/>
                </a:lnTo>
                <a:lnTo>
                  <a:pt x="106" y="761"/>
                </a:lnTo>
                <a:lnTo>
                  <a:pt x="121" y="777"/>
                </a:lnTo>
                <a:lnTo>
                  <a:pt x="138" y="794"/>
                </a:lnTo>
                <a:lnTo>
                  <a:pt x="171" y="826"/>
                </a:lnTo>
                <a:lnTo>
                  <a:pt x="207" y="852"/>
                </a:lnTo>
                <a:lnTo>
                  <a:pt x="244" y="874"/>
                </a:lnTo>
                <a:lnTo>
                  <a:pt x="285" y="893"/>
                </a:lnTo>
                <a:lnTo>
                  <a:pt x="326" y="908"/>
                </a:lnTo>
                <a:lnTo>
                  <a:pt x="369" y="919"/>
                </a:lnTo>
                <a:lnTo>
                  <a:pt x="412" y="925"/>
                </a:lnTo>
                <a:lnTo>
                  <a:pt x="456" y="927"/>
                </a:lnTo>
                <a:lnTo>
                  <a:pt x="463" y="927"/>
                </a:lnTo>
                <a:lnTo>
                  <a:pt x="485" y="927"/>
                </a:lnTo>
                <a:lnTo>
                  <a:pt x="508" y="925"/>
                </a:lnTo>
                <a:lnTo>
                  <a:pt x="553" y="917"/>
                </a:lnTo>
                <a:lnTo>
                  <a:pt x="597" y="906"/>
                </a:lnTo>
                <a:lnTo>
                  <a:pt x="638" y="889"/>
                </a:lnTo>
                <a:lnTo>
                  <a:pt x="679" y="871"/>
                </a:lnTo>
                <a:lnTo>
                  <a:pt x="719" y="846"/>
                </a:lnTo>
                <a:lnTo>
                  <a:pt x="754" y="818"/>
                </a:lnTo>
                <a:lnTo>
                  <a:pt x="788" y="787"/>
                </a:lnTo>
                <a:lnTo>
                  <a:pt x="810" y="765"/>
                </a:lnTo>
                <a:lnTo>
                  <a:pt x="830" y="739"/>
                </a:lnTo>
                <a:lnTo>
                  <a:pt x="849" y="711"/>
                </a:lnTo>
                <a:lnTo>
                  <a:pt x="866" y="683"/>
                </a:lnTo>
                <a:lnTo>
                  <a:pt x="879" y="657"/>
                </a:lnTo>
                <a:lnTo>
                  <a:pt x="892" y="631"/>
                </a:lnTo>
                <a:lnTo>
                  <a:pt x="901" y="603"/>
                </a:lnTo>
                <a:lnTo>
                  <a:pt x="909" y="575"/>
                </a:lnTo>
                <a:lnTo>
                  <a:pt x="918" y="530"/>
                </a:lnTo>
                <a:lnTo>
                  <a:pt x="922" y="487"/>
                </a:lnTo>
                <a:lnTo>
                  <a:pt x="924" y="465"/>
                </a:lnTo>
                <a:lnTo>
                  <a:pt x="926" y="459"/>
                </a:lnTo>
                <a:lnTo>
                  <a:pt x="927" y="454"/>
                </a:lnTo>
                <a:lnTo>
                  <a:pt x="932" y="452"/>
                </a:lnTo>
                <a:lnTo>
                  <a:pt x="938" y="450"/>
                </a:lnTo>
                <a:lnTo>
                  <a:pt x="960" y="450"/>
                </a:lnTo>
                <a:lnTo>
                  <a:pt x="1024" y="450"/>
                </a:lnTo>
                <a:lnTo>
                  <a:pt x="1029" y="450"/>
                </a:lnTo>
                <a:lnTo>
                  <a:pt x="1033" y="448"/>
                </a:lnTo>
                <a:lnTo>
                  <a:pt x="1037" y="444"/>
                </a:lnTo>
                <a:lnTo>
                  <a:pt x="1038" y="441"/>
                </a:lnTo>
                <a:lnTo>
                  <a:pt x="1040" y="435"/>
                </a:lnTo>
                <a:lnTo>
                  <a:pt x="1038" y="431"/>
                </a:lnTo>
                <a:lnTo>
                  <a:pt x="1038" y="428"/>
                </a:lnTo>
                <a:lnTo>
                  <a:pt x="1035" y="424"/>
                </a:lnTo>
              </a:path>
            </a:pathLst>
          </a:custGeom>
          <a:solidFill>
            <a:srgbClr val="B4CAE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18" name="textbox 1318"/>
          <p:cNvSpPr/>
          <p:nvPr/>
        </p:nvSpPr>
        <p:spPr>
          <a:xfrm>
            <a:off x="1924710" y="3098139"/>
            <a:ext cx="1231900" cy="343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2300" kern="0" spc="7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核心任务</a:t>
            </a:r>
            <a:endParaRPr lang="Microsoft YaHei" altLang="Microsoft YaHei" sz="2300" dirty="0"/>
          </a:p>
        </p:txBody>
      </p:sp>
      <p:sp>
        <p:nvSpPr>
          <p:cNvPr id="1320" name="textbox 1320"/>
          <p:cNvSpPr/>
          <p:nvPr/>
        </p:nvSpPr>
        <p:spPr>
          <a:xfrm>
            <a:off x="9288983" y="3099053"/>
            <a:ext cx="1228725" cy="342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2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2300" kern="0" spc="6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客户价值</a:t>
            </a:r>
            <a:endParaRPr lang="Microsoft YaHei" altLang="Microsoft YaHei" sz="2300" dirty="0"/>
          </a:p>
        </p:txBody>
      </p:sp>
      <p:pic>
        <p:nvPicPr>
          <p:cNvPr id="1322" name="picture 13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703414" y="2658861"/>
            <a:ext cx="452237" cy="425236"/>
          </a:xfrm>
          <a:prstGeom prst="rect">
            <a:avLst/>
          </a:prstGeom>
        </p:spPr>
      </p:pic>
      <p:pic>
        <p:nvPicPr>
          <p:cNvPr id="1324" name="picture 13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342494" y="2658861"/>
            <a:ext cx="452237" cy="425236"/>
          </a:xfrm>
          <a:prstGeom prst="rect">
            <a:avLst/>
          </a:prstGeom>
        </p:spPr>
      </p:pic>
      <p:pic>
        <p:nvPicPr>
          <p:cNvPr id="1326" name="picture 13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03705" y="3799204"/>
            <a:ext cx="1683385" cy="7620"/>
          </a:xfrm>
          <a:prstGeom prst="rect">
            <a:avLst/>
          </a:prstGeom>
        </p:spPr>
      </p:pic>
      <p:pic>
        <p:nvPicPr>
          <p:cNvPr id="1328" name="picture 13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994140" y="3799204"/>
            <a:ext cx="1683384" cy="76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picture 13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470148" y="2697479"/>
            <a:ext cx="5341620" cy="3311652"/>
          </a:xfrm>
          <a:prstGeom prst="rect">
            <a:avLst/>
          </a:prstGeom>
        </p:spPr>
      </p:pic>
      <p:sp>
        <p:nvSpPr>
          <p:cNvPr id="1332" name="textbox 1332"/>
          <p:cNvSpPr/>
          <p:nvPr/>
        </p:nvSpPr>
        <p:spPr>
          <a:xfrm>
            <a:off x="630013" y="4278169"/>
            <a:ext cx="3115945" cy="1188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33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1000"/>
              </a:lnSpc>
              <a:tabLst/>
            </a:pP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三项发明技术专利</a:t>
            </a:r>
            <a:endParaRPr lang="Microsoft YaHei" altLang="Microsoft YaHei" sz="1400" dirty="0"/>
          </a:p>
          <a:p>
            <a:pPr algn="r" rtl="0" eaLnBrk="0">
              <a:lnSpc>
                <a:spcPct val="89000"/>
              </a:lnSpc>
              <a:spcBef>
                <a:spcPts val="315"/>
              </a:spcBef>
              <a:tabLst/>
            </a:pP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多项核心产品的软件著作权证书</a:t>
            </a:r>
            <a:endParaRPr lang="Microsoft YaHei" altLang="Microsoft YaHei" sz="14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1500" b="1" kern="0" spc="240" dirty="0">
                <a:solidFill>
                  <a:srgbClr val="3D636B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深圳智慧城市集团信</a:t>
            </a:r>
            <a:r>
              <a:rPr sz="1500" b="1" kern="0" spc="230" dirty="0">
                <a:solidFill>
                  <a:srgbClr val="3D636B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创生态伙伴</a:t>
            </a:r>
            <a:endParaRPr lang="Microsoft YaHei" altLang="Microsoft YaHei" sz="1500" dirty="0"/>
          </a:p>
        </p:txBody>
      </p:sp>
      <p:sp>
        <p:nvSpPr>
          <p:cNvPr id="1334" name="textbox 1334"/>
          <p:cNvSpPr/>
          <p:nvPr/>
        </p:nvSpPr>
        <p:spPr>
          <a:xfrm>
            <a:off x="4448903" y="2088622"/>
            <a:ext cx="3114675" cy="1049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53"/>
              </a:lnSpc>
              <a:tabLst/>
            </a:pPr>
            <a:endParaRPr lang="Arial" altLang="Arial" sz="100" dirty="0"/>
          </a:p>
          <a:p>
            <a:pPr marL="354329" algn="l" rtl="0" eaLnBrk="0">
              <a:lnSpc>
                <a:spcPct val="96000"/>
              </a:lnSpc>
              <a:tabLst/>
            </a:pPr>
            <a:r>
              <a:rPr sz="1500" b="1" kern="0" spc="22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国家信创工作委员会成员</a:t>
            </a:r>
            <a:endParaRPr lang="Microsoft YaHei" altLang="Microsoft YaHei" sz="1500" dirty="0"/>
          </a:p>
          <a:p>
            <a:pPr marL="12700" algn="l" rtl="0" eaLnBrk="0">
              <a:lnSpc>
                <a:spcPct val="96000"/>
              </a:lnSpc>
              <a:spcBef>
                <a:spcPts val="381"/>
              </a:spcBef>
              <a:tabLst/>
            </a:pPr>
            <a:r>
              <a:rPr sz="1500" b="1" kern="0" spc="24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深圳南山区科创委重</a:t>
            </a:r>
            <a:r>
              <a:rPr sz="1500" b="1" kern="0" spc="23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点扶持企业</a:t>
            </a:r>
            <a:endParaRPr lang="Microsoft YaHei" altLang="Microsoft YaHei" sz="1500" dirty="0"/>
          </a:p>
          <a:p>
            <a:pPr marL="568325" algn="l" rtl="0" eaLnBrk="0">
              <a:lnSpc>
                <a:spcPct val="96000"/>
              </a:lnSpc>
              <a:spcBef>
                <a:spcPts val="382"/>
              </a:spcBef>
              <a:tabLst/>
            </a:pPr>
            <a:r>
              <a:rPr sz="1500" b="1" kern="0" spc="22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华为云标杆合作伙伴</a:t>
            </a:r>
            <a:endParaRPr lang="Microsoft YaHei" altLang="Microsoft YaHei" sz="1500" dirty="0"/>
          </a:p>
          <a:p>
            <a:pPr marL="343534" algn="l" rtl="0" eaLnBrk="0">
              <a:lnSpc>
                <a:spcPct val="96000"/>
              </a:lnSpc>
              <a:spcBef>
                <a:spcPts val="382"/>
              </a:spcBef>
              <a:tabLst/>
            </a:pPr>
            <a:r>
              <a:rPr sz="1500" b="1" kern="0" spc="230" dirty="0">
                <a:solidFill>
                  <a:srgbClr val="0D9BE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新国都万联投资投资企业</a:t>
            </a:r>
            <a:endParaRPr lang="Microsoft YaHei" altLang="Microsoft YaHei" sz="1500" dirty="0"/>
          </a:p>
        </p:txBody>
      </p:sp>
      <p:sp>
        <p:nvSpPr>
          <p:cNvPr id="1336" name="textbox 1336"/>
          <p:cNvSpPr/>
          <p:nvPr/>
        </p:nvSpPr>
        <p:spPr>
          <a:xfrm>
            <a:off x="8763792" y="4317181"/>
            <a:ext cx="1974214" cy="139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86"/>
              </a:lnSpc>
              <a:tabLst/>
            </a:pPr>
            <a:endParaRPr lang="Arial" altLang="Arial" sz="100" dirty="0"/>
          </a:p>
          <a:p>
            <a:pPr marL="14604" algn="l" rtl="0" eaLnBrk="0">
              <a:lnSpc>
                <a:spcPct val="91000"/>
              </a:lnSpc>
              <a:tabLst/>
            </a:pP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华为云互认证书</a:t>
            </a:r>
            <a:endParaRPr lang="Microsoft YaHei" altLang="Microsoft YaHei" sz="1400" dirty="0"/>
          </a:p>
          <a:p>
            <a:pPr marL="15240" algn="l" rtl="0" eaLnBrk="0">
              <a:lnSpc>
                <a:spcPct val="91000"/>
              </a:lnSpc>
              <a:spcBef>
                <a:spcPts val="316"/>
              </a:spcBef>
              <a:tabLst/>
            </a:pP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宝德产品互认证证书</a:t>
            </a:r>
            <a:endParaRPr lang="Microsoft YaHei" altLang="Microsoft YaHei" sz="1400" dirty="0"/>
          </a:p>
          <a:p>
            <a:pPr marL="25400" algn="l" rtl="0" eaLnBrk="0">
              <a:lnSpc>
                <a:spcPct val="91000"/>
              </a:lnSpc>
              <a:spcBef>
                <a:spcPts val="316"/>
              </a:spcBef>
              <a:tabLst/>
            </a:pP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中科曙光产品互认证书</a:t>
            </a:r>
            <a:endParaRPr lang="Microsoft YaHei" altLang="Microsoft YaHei" sz="1400" dirty="0"/>
          </a:p>
          <a:p>
            <a:pPr marL="12700" indent="635" algn="l" rtl="0" eaLnBrk="0">
              <a:lnSpc>
                <a:spcPct val="104000"/>
              </a:lnSpc>
              <a:spcBef>
                <a:spcPts val="294"/>
              </a:spcBef>
              <a:tabLst/>
            </a:pP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海光产品互认证书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</a:t>
            </a: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麒麟/统信互认证书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普元产品互认证书</a:t>
            </a:r>
            <a:endParaRPr lang="Microsoft YaHei" altLang="Microsoft YaHei" sz="1400" dirty="0"/>
          </a:p>
        </p:txBody>
      </p:sp>
      <p:sp>
        <p:nvSpPr>
          <p:cNvPr id="1338" name="textbox 1338"/>
          <p:cNvSpPr/>
          <p:nvPr/>
        </p:nvSpPr>
        <p:spPr>
          <a:xfrm>
            <a:off x="3064687" y="402013"/>
            <a:ext cx="6091554" cy="467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6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>
                <a:tab pos="888364" algn="l"/>
                <a:tab pos="6078220" algn="l"/>
              </a:tabLst>
            </a:pPr>
            <a:r>
              <a:rPr sz="32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公司资质</a:t>
            </a:r>
            <a:r>
              <a:rPr sz="32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32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3200" dirty="0"/>
          </a:p>
        </p:txBody>
      </p:sp>
      <p:sp>
        <p:nvSpPr>
          <p:cNvPr id="1340" name="textbox 1340"/>
          <p:cNvSpPr/>
          <p:nvPr/>
        </p:nvSpPr>
        <p:spPr>
          <a:xfrm>
            <a:off x="1473515" y="2355767"/>
            <a:ext cx="1972945" cy="1157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713"/>
              </a:lnSpc>
              <a:tabLst/>
            </a:pPr>
            <a:endParaRPr lang="Arial" altLang="Arial" sz="100" dirty="0"/>
          </a:p>
          <a:p>
            <a:pPr marL="404495" indent="-392429" algn="l" rtl="0" eaLnBrk="0">
              <a:lnSpc>
                <a:spcPct val="106000"/>
              </a:lnSpc>
              <a:tabLst/>
            </a:pP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深圳信创联盟会员单位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广州信创会员单位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宝德自强组织成员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海光光合组织成员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广东海洋协会会员</a:t>
            </a:r>
            <a:endParaRPr lang="Microsoft YaHei" altLang="Microsoft YaHei" sz="1400" dirty="0"/>
          </a:p>
        </p:txBody>
      </p:sp>
      <p:sp>
        <p:nvSpPr>
          <p:cNvPr id="1342" name="textbox 1342"/>
          <p:cNvSpPr/>
          <p:nvPr/>
        </p:nvSpPr>
        <p:spPr>
          <a:xfrm>
            <a:off x="8765041" y="2442326"/>
            <a:ext cx="2957195" cy="689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950"/>
              </a:lnSpc>
              <a:tabLst/>
            </a:pPr>
            <a:endParaRPr lang="Arial" altLang="Arial" sz="100" dirty="0"/>
          </a:p>
          <a:p>
            <a:pPr marL="12700" indent="-635" algn="l" rtl="0" eaLnBrk="0">
              <a:lnSpc>
                <a:spcPct val="104000"/>
              </a:lnSpc>
              <a:tabLst/>
            </a:pP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建成国家海洋局下属信息中心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广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电运通等多个国产数据库</a:t>
            </a: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应用实验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室</a:t>
            </a:r>
            <a:endParaRPr lang="Microsoft YaHei" altLang="Microsoft YaHei" sz="1400" dirty="0"/>
          </a:p>
        </p:txBody>
      </p:sp>
      <p:sp>
        <p:nvSpPr>
          <p:cNvPr id="1344" name="path"/>
          <p:cNvSpPr/>
          <p:nvPr/>
        </p:nvSpPr>
        <p:spPr>
          <a:xfrm>
            <a:off x="3698418" y="4586046"/>
            <a:ext cx="510374" cy="509803"/>
          </a:xfrm>
          <a:custGeom>
            <a:avLst/>
            <a:gdLst/>
            <a:ahLst/>
            <a:cxnLst/>
            <a:rect l="0" t="0" r="0" b="0"/>
            <a:pathLst>
              <a:path w="803" h="802">
                <a:moveTo>
                  <a:pt x="0" y="400"/>
                </a:moveTo>
                <a:cubicBezTo>
                  <a:pt x="0" y="179"/>
                  <a:pt x="179" y="0"/>
                  <a:pt x="401" y="0"/>
                </a:cubicBezTo>
                <a:cubicBezTo>
                  <a:pt x="623" y="0"/>
                  <a:pt x="803" y="179"/>
                  <a:pt x="803" y="401"/>
                </a:cubicBezTo>
                <a:cubicBezTo>
                  <a:pt x="803" y="623"/>
                  <a:pt x="623" y="802"/>
                  <a:pt x="401" y="802"/>
                </a:cubicBezTo>
                <a:cubicBezTo>
                  <a:pt x="179" y="802"/>
                  <a:pt x="0" y="623"/>
                  <a:pt x="0" y="400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6" name="textbox 1346"/>
          <p:cNvSpPr/>
          <p:nvPr/>
        </p:nvSpPr>
        <p:spPr>
          <a:xfrm>
            <a:off x="603911" y="4701552"/>
            <a:ext cx="3519804" cy="498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  <a:tabLst/>
            </a:pPr>
            <a:endParaRPr lang="Arial" altLang="Arial" sz="300" dirty="0"/>
          </a:p>
          <a:p>
            <a:pPr marL="1575435" indent="-1562735" algn="l" rtl="0" eaLnBrk="0">
              <a:lnSpc>
                <a:spcPct val="101000"/>
              </a:lnSpc>
              <a:spcBef>
                <a:spcPts val="3"/>
              </a:spcBef>
              <a:tabLst/>
            </a:pP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中国软件测评中心信创产品测评报告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深圳信创产品证书</a:t>
            </a:r>
            <a:endParaRPr lang="Microsoft YaHei" altLang="Microsoft YaHei" sz="1400" dirty="0"/>
          </a:p>
        </p:txBody>
      </p:sp>
      <p:sp>
        <p:nvSpPr>
          <p:cNvPr id="1348" name="path"/>
          <p:cNvSpPr/>
          <p:nvPr/>
        </p:nvSpPr>
        <p:spPr>
          <a:xfrm>
            <a:off x="3812249" y="4714252"/>
            <a:ext cx="291045" cy="223722"/>
          </a:xfrm>
          <a:custGeom>
            <a:avLst/>
            <a:gdLst/>
            <a:ahLst/>
            <a:cxnLst/>
            <a:rect l="0" t="0" r="0" b="0"/>
            <a:pathLst>
              <a:path w="458" h="352">
                <a:moveTo>
                  <a:pt x="73" y="229"/>
                </a:moveTo>
                <a:cubicBezTo>
                  <a:pt x="89" y="270"/>
                  <a:pt x="97" y="287"/>
                  <a:pt x="146" y="303"/>
                </a:cubicBezTo>
                <a:cubicBezTo>
                  <a:pt x="187" y="328"/>
                  <a:pt x="212" y="352"/>
                  <a:pt x="229" y="352"/>
                </a:cubicBezTo>
                <a:cubicBezTo>
                  <a:pt x="245" y="352"/>
                  <a:pt x="270" y="328"/>
                  <a:pt x="311" y="311"/>
                </a:cubicBezTo>
                <a:cubicBezTo>
                  <a:pt x="360" y="287"/>
                  <a:pt x="343" y="287"/>
                  <a:pt x="360" y="238"/>
                </a:cubicBezTo>
                <a:cubicBezTo>
                  <a:pt x="229" y="303"/>
                  <a:pt x="229" y="303"/>
                  <a:pt x="229" y="303"/>
                </a:cubicBezTo>
                <a:lnTo>
                  <a:pt x="73" y="229"/>
                </a:lnTo>
                <a:close/>
                <a:moveTo>
                  <a:pt x="450" y="114"/>
                </a:moveTo>
                <a:cubicBezTo>
                  <a:pt x="253" y="8"/>
                  <a:pt x="253" y="8"/>
                  <a:pt x="253" y="8"/>
                </a:cubicBezTo>
                <a:cubicBezTo>
                  <a:pt x="245" y="0"/>
                  <a:pt x="220" y="0"/>
                  <a:pt x="204" y="8"/>
                </a:cubicBezTo>
                <a:cubicBezTo>
                  <a:pt x="8" y="114"/>
                  <a:pt x="8" y="114"/>
                  <a:pt x="8" y="114"/>
                </a:cubicBezTo>
                <a:cubicBezTo>
                  <a:pt x="0" y="122"/>
                  <a:pt x="0" y="131"/>
                  <a:pt x="8" y="147"/>
                </a:cubicBezTo>
                <a:cubicBezTo>
                  <a:pt x="204" y="254"/>
                  <a:pt x="204" y="254"/>
                  <a:pt x="204" y="254"/>
                </a:cubicBezTo>
                <a:cubicBezTo>
                  <a:pt x="220" y="262"/>
                  <a:pt x="245" y="262"/>
                  <a:pt x="253" y="254"/>
                </a:cubicBezTo>
                <a:cubicBezTo>
                  <a:pt x="377" y="180"/>
                  <a:pt x="377" y="180"/>
                  <a:pt x="377" y="180"/>
                </a:cubicBezTo>
                <a:cubicBezTo>
                  <a:pt x="245" y="147"/>
                  <a:pt x="245" y="147"/>
                  <a:pt x="245" y="147"/>
                </a:cubicBezTo>
                <a:cubicBezTo>
                  <a:pt x="237" y="147"/>
                  <a:pt x="237" y="155"/>
                  <a:pt x="229" y="155"/>
                </a:cubicBezTo>
                <a:cubicBezTo>
                  <a:pt x="204" y="155"/>
                  <a:pt x="187" y="139"/>
                  <a:pt x="187" y="122"/>
                </a:cubicBezTo>
                <a:cubicBezTo>
                  <a:pt x="187" y="114"/>
                  <a:pt x="204" y="98"/>
                  <a:pt x="229" y="98"/>
                </a:cubicBezTo>
                <a:cubicBezTo>
                  <a:pt x="245" y="98"/>
                  <a:pt x="262" y="106"/>
                  <a:pt x="270" y="114"/>
                </a:cubicBezTo>
                <a:cubicBezTo>
                  <a:pt x="409" y="163"/>
                  <a:pt x="409" y="163"/>
                  <a:pt x="409" y="163"/>
                </a:cubicBezTo>
                <a:cubicBezTo>
                  <a:pt x="450" y="147"/>
                  <a:pt x="450" y="147"/>
                  <a:pt x="450" y="147"/>
                </a:cubicBezTo>
                <a:cubicBezTo>
                  <a:pt x="458" y="131"/>
                  <a:pt x="458" y="122"/>
                  <a:pt x="450" y="114"/>
                </a:cubicBezTo>
                <a:moveTo>
                  <a:pt x="392" y="319"/>
                </a:moveTo>
                <a:cubicBezTo>
                  <a:pt x="384" y="328"/>
                  <a:pt x="417" y="336"/>
                  <a:pt x="425" y="311"/>
                </a:cubicBezTo>
                <a:cubicBezTo>
                  <a:pt x="433" y="196"/>
                  <a:pt x="409" y="163"/>
                  <a:pt x="409" y="163"/>
                </a:cubicBezTo>
                <a:cubicBezTo>
                  <a:pt x="377" y="180"/>
                  <a:pt x="377" y="180"/>
                  <a:pt x="377" y="180"/>
                </a:cubicBezTo>
                <a:cubicBezTo>
                  <a:pt x="377" y="180"/>
                  <a:pt x="409" y="205"/>
                  <a:pt x="392" y="319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50" name="picture 13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041656" y="1178763"/>
            <a:ext cx="4346275" cy="320973"/>
          </a:xfrm>
          <a:prstGeom prst="rect">
            <a:avLst/>
          </a:prstGeom>
        </p:spPr>
      </p:pic>
      <p:grpSp>
        <p:nvGrpSpPr>
          <p:cNvPr id="132" name="group 132"/>
          <p:cNvGrpSpPr/>
          <p:nvPr/>
        </p:nvGrpSpPr>
        <p:grpSpPr>
          <a:xfrm rot="21600000">
            <a:off x="7840980" y="2491943"/>
            <a:ext cx="511123" cy="509803"/>
            <a:chOff x="0" y="0"/>
            <a:chExt cx="511123" cy="509803"/>
          </a:xfrm>
        </p:grpSpPr>
        <p:sp>
          <p:nvSpPr>
            <p:cNvPr id="1352" name="path"/>
            <p:cNvSpPr/>
            <p:nvPr/>
          </p:nvSpPr>
          <p:spPr>
            <a:xfrm>
              <a:off x="0" y="0"/>
              <a:ext cx="511123" cy="509803"/>
            </a:xfrm>
            <a:custGeom>
              <a:avLst/>
              <a:gdLst/>
              <a:ahLst/>
              <a:cxnLst/>
              <a:rect l="0" t="0" r="0" b="0"/>
              <a:pathLst>
                <a:path w="804" h="802">
                  <a:moveTo>
                    <a:pt x="0" y="400"/>
                  </a:moveTo>
                  <a:cubicBezTo>
                    <a:pt x="1" y="179"/>
                    <a:pt x="181" y="0"/>
                    <a:pt x="403" y="0"/>
                  </a:cubicBezTo>
                  <a:cubicBezTo>
                    <a:pt x="624" y="0"/>
                    <a:pt x="804" y="179"/>
                    <a:pt x="804" y="401"/>
                  </a:cubicBezTo>
                  <a:cubicBezTo>
                    <a:pt x="804" y="623"/>
                    <a:pt x="624" y="802"/>
                    <a:pt x="403" y="802"/>
                  </a:cubicBezTo>
                  <a:cubicBezTo>
                    <a:pt x="181" y="802"/>
                    <a:pt x="1" y="623"/>
                    <a:pt x="0" y="400"/>
                  </a:cubicBezTo>
                </a:path>
              </a:pathLst>
            </a:custGeom>
            <a:solidFill>
              <a:srgbClr val="00206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54" name="path"/>
            <p:cNvSpPr/>
            <p:nvPr/>
          </p:nvSpPr>
          <p:spPr>
            <a:xfrm>
              <a:off x="126249" y="128701"/>
              <a:ext cx="260084" cy="254660"/>
            </a:xfrm>
            <a:custGeom>
              <a:avLst/>
              <a:gdLst/>
              <a:ahLst/>
              <a:cxnLst/>
              <a:rect l="0" t="0" r="0" b="0"/>
              <a:pathLst>
                <a:path w="409" h="401">
                  <a:moveTo>
                    <a:pt x="392" y="15"/>
                  </a:moveTo>
                  <a:cubicBezTo>
                    <a:pt x="377" y="0"/>
                    <a:pt x="368" y="15"/>
                    <a:pt x="318" y="32"/>
                  </a:cubicBezTo>
                  <a:cubicBezTo>
                    <a:pt x="204" y="89"/>
                    <a:pt x="0" y="205"/>
                    <a:pt x="0" y="205"/>
                  </a:cubicBezTo>
                  <a:cubicBezTo>
                    <a:pt x="180" y="229"/>
                    <a:pt x="180" y="229"/>
                    <a:pt x="180" y="229"/>
                  </a:cubicBezTo>
                  <a:cubicBezTo>
                    <a:pt x="204" y="401"/>
                    <a:pt x="204" y="401"/>
                    <a:pt x="204" y="401"/>
                  </a:cubicBezTo>
                  <a:cubicBezTo>
                    <a:pt x="204" y="401"/>
                    <a:pt x="318" y="205"/>
                    <a:pt x="368" y="82"/>
                  </a:cubicBezTo>
                  <a:cubicBezTo>
                    <a:pt x="392" y="40"/>
                    <a:pt x="409" y="24"/>
                    <a:pt x="392" y="15"/>
                  </a:cubicBezTo>
                  <a:moveTo>
                    <a:pt x="352" y="57"/>
                  </a:moveTo>
                  <a:cubicBezTo>
                    <a:pt x="220" y="294"/>
                    <a:pt x="220" y="294"/>
                    <a:pt x="220" y="294"/>
                  </a:cubicBezTo>
                  <a:cubicBezTo>
                    <a:pt x="212" y="188"/>
                    <a:pt x="212" y="188"/>
                    <a:pt x="212" y="188"/>
                  </a:cubicBezTo>
                  <a:lnTo>
                    <a:pt x="352" y="5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group 134"/>
          <p:cNvGrpSpPr/>
          <p:nvPr/>
        </p:nvGrpSpPr>
        <p:grpSpPr>
          <a:xfrm rot="21600000">
            <a:off x="3685032" y="2482595"/>
            <a:ext cx="511060" cy="509791"/>
            <a:chOff x="0" y="0"/>
            <a:chExt cx="511060" cy="509791"/>
          </a:xfrm>
        </p:grpSpPr>
        <p:sp>
          <p:nvSpPr>
            <p:cNvPr id="1356" name="path"/>
            <p:cNvSpPr/>
            <p:nvPr/>
          </p:nvSpPr>
          <p:spPr>
            <a:xfrm>
              <a:off x="0" y="0"/>
              <a:ext cx="511060" cy="509791"/>
            </a:xfrm>
            <a:custGeom>
              <a:avLst/>
              <a:gdLst/>
              <a:ahLst/>
              <a:cxnLst/>
              <a:rect l="0" t="0" r="0" b="0"/>
              <a:pathLst>
                <a:path w="804" h="802">
                  <a:moveTo>
                    <a:pt x="0" y="400"/>
                  </a:moveTo>
                  <a:cubicBezTo>
                    <a:pt x="1" y="179"/>
                    <a:pt x="181" y="0"/>
                    <a:pt x="402" y="0"/>
                  </a:cubicBezTo>
                  <a:cubicBezTo>
                    <a:pt x="624" y="0"/>
                    <a:pt x="804" y="179"/>
                    <a:pt x="804" y="401"/>
                  </a:cubicBezTo>
                  <a:cubicBezTo>
                    <a:pt x="804" y="623"/>
                    <a:pt x="624" y="802"/>
                    <a:pt x="402" y="802"/>
                  </a:cubicBezTo>
                  <a:cubicBezTo>
                    <a:pt x="181" y="802"/>
                    <a:pt x="1" y="623"/>
                    <a:pt x="0" y="400"/>
                  </a:cubicBezTo>
                </a:path>
              </a:pathLst>
            </a:custGeom>
            <a:solidFill>
              <a:srgbClr val="00B0F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58" name="path"/>
            <p:cNvSpPr/>
            <p:nvPr/>
          </p:nvSpPr>
          <p:spPr>
            <a:xfrm>
              <a:off x="155778" y="122694"/>
              <a:ext cx="249758" cy="270129"/>
            </a:xfrm>
            <a:custGeom>
              <a:avLst/>
              <a:gdLst/>
              <a:ahLst/>
              <a:cxnLst/>
              <a:rect l="0" t="0" r="0" b="0"/>
              <a:pathLst>
                <a:path w="393" h="425">
                  <a:moveTo>
                    <a:pt x="302" y="171"/>
                  </a:moveTo>
                  <a:cubicBezTo>
                    <a:pt x="253" y="58"/>
                    <a:pt x="220" y="16"/>
                    <a:pt x="138" y="16"/>
                  </a:cubicBezTo>
                  <a:cubicBezTo>
                    <a:pt x="105" y="16"/>
                    <a:pt x="113" y="0"/>
                    <a:pt x="89" y="9"/>
                  </a:cubicBezTo>
                  <a:cubicBezTo>
                    <a:pt x="64" y="16"/>
                    <a:pt x="89" y="24"/>
                    <a:pt x="64" y="49"/>
                  </a:cubicBezTo>
                  <a:cubicBezTo>
                    <a:pt x="0" y="98"/>
                    <a:pt x="7" y="155"/>
                    <a:pt x="32" y="270"/>
                  </a:cubicBezTo>
                  <a:cubicBezTo>
                    <a:pt x="49" y="319"/>
                    <a:pt x="7" y="326"/>
                    <a:pt x="24" y="376"/>
                  </a:cubicBezTo>
                  <a:cubicBezTo>
                    <a:pt x="32" y="409"/>
                    <a:pt x="130" y="425"/>
                    <a:pt x="229" y="384"/>
                  </a:cubicBezTo>
                  <a:cubicBezTo>
                    <a:pt x="327" y="352"/>
                    <a:pt x="393" y="277"/>
                    <a:pt x="376" y="245"/>
                  </a:cubicBezTo>
                  <a:cubicBezTo>
                    <a:pt x="360" y="196"/>
                    <a:pt x="327" y="220"/>
                    <a:pt x="302" y="171"/>
                  </a:cubicBezTo>
                  <a:moveTo>
                    <a:pt x="220" y="360"/>
                  </a:moveTo>
                  <a:cubicBezTo>
                    <a:pt x="130" y="393"/>
                    <a:pt x="56" y="368"/>
                    <a:pt x="49" y="360"/>
                  </a:cubicBezTo>
                  <a:cubicBezTo>
                    <a:pt x="49" y="352"/>
                    <a:pt x="81" y="294"/>
                    <a:pt x="179" y="262"/>
                  </a:cubicBezTo>
                  <a:cubicBezTo>
                    <a:pt x="286" y="220"/>
                    <a:pt x="344" y="237"/>
                    <a:pt x="344" y="253"/>
                  </a:cubicBezTo>
                  <a:cubicBezTo>
                    <a:pt x="351" y="262"/>
                    <a:pt x="310" y="326"/>
                    <a:pt x="220" y="360"/>
                  </a:cubicBezTo>
                  <a:moveTo>
                    <a:pt x="187" y="277"/>
                  </a:moveTo>
                  <a:cubicBezTo>
                    <a:pt x="138" y="294"/>
                    <a:pt x="113" y="310"/>
                    <a:pt x="89" y="334"/>
                  </a:cubicBezTo>
                  <a:cubicBezTo>
                    <a:pt x="105" y="344"/>
                    <a:pt x="130" y="352"/>
                    <a:pt x="154" y="334"/>
                  </a:cubicBezTo>
                  <a:cubicBezTo>
                    <a:pt x="196" y="326"/>
                    <a:pt x="212" y="294"/>
                    <a:pt x="204" y="270"/>
                  </a:cubicBezTo>
                  <a:cubicBezTo>
                    <a:pt x="204" y="270"/>
                    <a:pt x="196" y="277"/>
                    <a:pt x="187" y="27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group 136"/>
          <p:cNvGrpSpPr/>
          <p:nvPr/>
        </p:nvGrpSpPr>
        <p:grpSpPr>
          <a:xfrm rot="21600000">
            <a:off x="7871459" y="4570983"/>
            <a:ext cx="510121" cy="510375"/>
            <a:chOff x="0" y="0"/>
            <a:chExt cx="510121" cy="510375"/>
          </a:xfrm>
        </p:grpSpPr>
        <p:sp>
          <p:nvSpPr>
            <p:cNvPr id="1360" name="path"/>
            <p:cNvSpPr/>
            <p:nvPr/>
          </p:nvSpPr>
          <p:spPr>
            <a:xfrm>
              <a:off x="0" y="0"/>
              <a:ext cx="510121" cy="510375"/>
            </a:xfrm>
            <a:custGeom>
              <a:avLst/>
              <a:gdLst/>
              <a:ahLst/>
              <a:cxnLst/>
              <a:rect l="0" t="0" r="0" b="0"/>
              <a:pathLst>
                <a:path w="803" h="803">
                  <a:moveTo>
                    <a:pt x="0" y="402"/>
                  </a:moveTo>
                  <a:cubicBezTo>
                    <a:pt x="0" y="179"/>
                    <a:pt x="180" y="0"/>
                    <a:pt x="401" y="0"/>
                  </a:cubicBezTo>
                  <a:cubicBezTo>
                    <a:pt x="623" y="0"/>
                    <a:pt x="803" y="179"/>
                    <a:pt x="803" y="401"/>
                  </a:cubicBezTo>
                  <a:cubicBezTo>
                    <a:pt x="803" y="623"/>
                    <a:pt x="623" y="803"/>
                    <a:pt x="401" y="803"/>
                  </a:cubicBezTo>
                  <a:cubicBezTo>
                    <a:pt x="180" y="803"/>
                    <a:pt x="0" y="623"/>
                    <a:pt x="0" y="402"/>
                  </a:cubicBezTo>
                </a:path>
              </a:pathLst>
            </a:custGeom>
            <a:solidFill>
              <a:srgbClr val="4472C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2" name="path"/>
            <p:cNvSpPr/>
            <p:nvPr/>
          </p:nvSpPr>
          <p:spPr>
            <a:xfrm>
              <a:off x="140360" y="114973"/>
              <a:ext cx="254915" cy="264629"/>
            </a:xfrm>
            <a:custGeom>
              <a:avLst/>
              <a:gdLst/>
              <a:ahLst/>
              <a:cxnLst/>
              <a:rect l="0" t="0" r="0" b="0"/>
              <a:pathLst>
                <a:path w="401" h="416">
                  <a:moveTo>
                    <a:pt x="111" y="416"/>
                  </a:moveTo>
                  <a:cubicBezTo>
                    <a:pt x="89" y="416"/>
                    <a:pt x="59" y="400"/>
                    <a:pt x="44" y="385"/>
                  </a:cubicBezTo>
                  <a:cubicBezTo>
                    <a:pt x="7" y="348"/>
                    <a:pt x="0" y="282"/>
                    <a:pt x="44" y="238"/>
                  </a:cubicBezTo>
                  <a:cubicBezTo>
                    <a:pt x="74" y="207"/>
                    <a:pt x="193" y="88"/>
                    <a:pt x="252" y="29"/>
                  </a:cubicBezTo>
                  <a:cubicBezTo>
                    <a:pt x="275" y="7"/>
                    <a:pt x="304" y="0"/>
                    <a:pt x="327" y="7"/>
                  </a:cubicBezTo>
                  <a:cubicBezTo>
                    <a:pt x="349" y="15"/>
                    <a:pt x="372" y="36"/>
                    <a:pt x="379" y="59"/>
                  </a:cubicBezTo>
                  <a:cubicBezTo>
                    <a:pt x="387" y="81"/>
                    <a:pt x="379" y="111"/>
                    <a:pt x="356" y="133"/>
                  </a:cubicBezTo>
                  <a:cubicBezTo>
                    <a:pt x="163" y="327"/>
                    <a:pt x="163" y="327"/>
                    <a:pt x="163" y="327"/>
                  </a:cubicBezTo>
                  <a:cubicBezTo>
                    <a:pt x="148" y="341"/>
                    <a:pt x="133" y="348"/>
                    <a:pt x="125" y="348"/>
                  </a:cubicBezTo>
                  <a:cubicBezTo>
                    <a:pt x="111" y="348"/>
                    <a:pt x="96" y="348"/>
                    <a:pt x="89" y="334"/>
                  </a:cubicBezTo>
                  <a:cubicBezTo>
                    <a:pt x="74" y="319"/>
                    <a:pt x="74" y="296"/>
                    <a:pt x="96" y="267"/>
                  </a:cubicBezTo>
                  <a:cubicBezTo>
                    <a:pt x="238" y="125"/>
                    <a:pt x="238" y="125"/>
                    <a:pt x="238" y="125"/>
                  </a:cubicBezTo>
                  <a:cubicBezTo>
                    <a:pt x="246" y="125"/>
                    <a:pt x="252" y="125"/>
                    <a:pt x="259" y="125"/>
                  </a:cubicBezTo>
                  <a:cubicBezTo>
                    <a:pt x="259" y="133"/>
                    <a:pt x="259" y="140"/>
                    <a:pt x="259" y="14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04" y="296"/>
                    <a:pt x="104" y="311"/>
                    <a:pt x="111" y="319"/>
                  </a:cubicBezTo>
                  <a:lnTo>
                    <a:pt x="119" y="319"/>
                  </a:lnTo>
                  <a:cubicBezTo>
                    <a:pt x="125" y="319"/>
                    <a:pt x="133" y="311"/>
                    <a:pt x="141" y="311"/>
                  </a:cubicBezTo>
                  <a:cubicBezTo>
                    <a:pt x="335" y="111"/>
                    <a:pt x="335" y="111"/>
                    <a:pt x="335" y="111"/>
                  </a:cubicBezTo>
                  <a:cubicBezTo>
                    <a:pt x="349" y="96"/>
                    <a:pt x="356" y="81"/>
                    <a:pt x="349" y="67"/>
                  </a:cubicBezTo>
                  <a:cubicBezTo>
                    <a:pt x="349" y="51"/>
                    <a:pt x="335" y="36"/>
                    <a:pt x="319" y="36"/>
                  </a:cubicBezTo>
                  <a:cubicBezTo>
                    <a:pt x="304" y="29"/>
                    <a:pt x="290" y="36"/>
                    <a:pt x="275" y="51"/>
                  </a:cubicBezTo>
                  <a:cubicBezTo>
                    <a:pt x="215" y="111"/>
                    <a:pt x="96" y="230"/>
                    <a:pt x="67" y="252"/>
                  </a:cubicBezTo>
                  <a:cubicBezTo>
                    <a:pt x="30" y="296"/>
                    <a:pt x="36" y="341"/>
                    <a:pt x="67" y="363"/>
                  </a:cubicBezTo>
                  <a:cubicBezTo>
                    <a:pt x="89" y="385"/>
                    <a:pt x="133" y="400"/>
                    <a:pt x="170" y="356"/>
                  </a:cubicBezTo>
                  <a:cubicBezTo>
                    <a:pt x="379" y="155"/>
                    <a:pt x="379" y="155"/>
                    <a:pt x="379" y="155"/>
                  </a:cubicBezTo>
                  <a:cubicBezTo>
                    <a:pt x="387" y="149"/>
                    <a:pt x="393" y="149"/>
                    <a:pt x="401" y="155"/>
                  </a:cubicBezTo>
                  <a:lnTo>
                    <a:pt x="401" y="170"/>
                  </a:lnTo>
                  <a:cubicBezTo>
                    <a:pt x="193" y="378"/>
                    <a:pt x="193" y="378"/>
                    <a:pt x="193" y="378"/>
                  </a:cubicBezTo>
                  <a:cubicBezTo>
                    <a:pt x="170" y="400"/>
                    <a:pt x="141" y="416"/>
                    <a:pt x="111" y="416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group 138"/>
          <p:cNvGrpSpPr/>
          <p:nvPr/>
        </p:nvGrpSpPr>
        <p:grpSpPr>
          <a:xfrm rot="21600000">
            <a:off x="5823203" y="1585976"/>
            <a:ext cx="510006" cy="510387"/>
            <a:chOff x="0" y="0"/>
            <a:chExt cx="510006" cy="510387"/>
          </a:xfrm>
        </p:grpSpPr>
        <p:sp>
          <p:nvSpPr>
            <p:cNvPr id="1364" name="path"/>
            <p:cNvSpPr/>
            <p:nvPr/>
          </p:nvSpPr>
          <p:spPr>
            <a:xfrm>
              <a:off x="0" y="0"/>
              <a:ext cx="510006" cy="510387"/>
            </a:xfrm>
            <a:custGeom>
              <a:avLst/>
              <a:gdLst/>
              <a:ahLst/>
              <a:cxnLst/>
              <a:rect l="0" t="0" r="0" b="0"/>
              <a:pathLst>
                <a:path w="803" h="803">
                  <a:moveTo>
                    <a:pt x="0" y="401"/>
                  </a:moveTo>
                  <a:cubicBezTo>
                    <a:pt x="0" y="179"/>
                    <a:pt x="180" y="0"/>
                    <a:pt x="401" y="0"/>
                  </a:cubicBezTo>
                  <a:cubicBezTo>
                    <a:pt x="623" y="0"/>
                    <a:pt x="803" y="179"/>
                    <a:pt x="803" y="401"/>
                  </a:cubicBezTo>
                  <a:cubicBezTo>
                    <a:pt x="803" y="623"/>
                    <a:pt x="623" y="803"/>
                    <a:pt x="401" y="803"/>
                  </a:cubicBezTo>
                  <a:cubicBezTo>
                    <a:pt x="180" y="803"/>
                    <a:pt x="0" y="623"/>
                    <a:pt x="0" y="401"/>
                  </a:cubicBezTo>
                </a:path>
              </a:pathLst>
            </a:custGeom>
            <a:solidFill>
              <a:srgbClr val="20AF8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6" name="path"/>
            <p:cNvSpPr/>
            <p:nvPr/>
          </p:nvSpPr>
          <p:spPr>
            <a:xfrm>
              <a:off x="127292" y="124282"/>
              <a:ext cx="290715" cy="244626"/>
            </a:xfrm>
            <a:custGeom>
              <a:avLst/>
              <a:gdLst/>
              <a:ahLst/>
              <a:cxnLst/>
              <a:rect l="0" t="0" r="0" b="0"/>
              <a:pathLst>
                <a:path w="457" h="385">
                  <a:moveTo>
                    <a:pt x="114" y="74"/>
                  </a:moveTo>
                  <a:cubicBezTo>
                    <a:pt x="24" y="123"/>
                    <a:pt x="33" y="205"/>
                    <a:pt x="33" y="238"/>
                  </a:cubicBezTo>
                  <a:cubicBezTo>
                    <a:pt x="146" y="98"/>
                    <a:pt x="318" y="107"/>
                    <a:pt x="318" y="107"/>
                  </a:cubicBezTo>
                  <a:cubicBezTo>
                    <a:pt x="318" y="107"/>
                    <a:pt x="73" y="188"/>
                    <a:pt x="8" y="352"/>
                  </a:cubicBezTo>
                  <a:cubicBezTo>
                    <a:pt x="0" y="369"/>
                    <a:pt x="33" y="385"/>
                    <a:pt x="40" y="369"/>
                  </a:cubicBezTo>
                  <a:cubicBezTo>
                    <a:pt x="57" y="327"/>
                    <a:pt x="89" y="287"/>
                    <a:pt x="89" y="287"/>
                  </a:cubicBezTo>
                  <a:cubicBezTo>
                    <a:pt x="139" y="303"/>
                    <a:pt x="211" y="327"/>
                    <a:pt x="269" y="287"/>
                  </a:cubicBezTo>
                  <a:cubicBezTo>
                    <a:pt x="334" y="238"/>
                    <a:pt x="334" y="123"/>
                    <a:pt x="432" y="66"/>
                  </a:cubicBezTo>
                  <a:cubicBezTo>
                    <a:pt x="457" y="58"/>
                    <a:pt x="229" y="0"/>
                    <a:pt x="114" y="7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68" name="picture 13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47750" y="3834764"/>
            <a:ext cx="2499995" cy="7620"/>
          </a:xfrm>
          <a:prstGeom prst="rect">
            <a:avLst/>
          </a:prstGeom>
        </p:spPr>
      </p:pic>
      <p:pic>
        <p:nvPicPr>
          <p:cNvPr id="1370" name="picture 1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810625" y="3834764"/>
            <a:ext cx="2499994" cy="76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extbox 1372"/>
          <p:cNvSpPr/>
          <p:nvPr/>
        </p:nvSpPr>
        <p:spPr>
          <a:xfrm>
            <a:off x="3064687" y="399164"/>
            <a:ext cx="6091554" cy="1113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4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>
                <a:tab pos="888364" algn="l"/>
                <a:tab pos="6078220" algn="l"/>
              </a:tabLst>
            </a:pPr>
            <a:r>
              <a:rPr sz="32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公司荣誉</a:t>
            </a:r>
            <a:r>
              <a:rPr sz="32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32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3200" dirty="0"/>
          </a:p>
          <a:p>
            <a:pPr algn="l" rtl="0" eaLnBrk="0">
              <a:lnSpc>
                <a:spcPct val="16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400" dirty="0"/>
          </a:p>
          <a:p>
            <a:pPr marL="983614" algn="l" rtl="0" eaLnBrk="0">
              <a:lnSpc>
                <a:spcPts val="2527"/>
              </a:lnSpc>
              <a:spcBef>
                <a:spcPts val="4"/>
              </a:spcBef>
              <a:tabLst/>
            </a:pPr>
            <a:r>
              <a:rPr sz="1800" kern="0" spc="40" dirty="0">
                <a:solidFill>
                  <a:srgbClr val="00030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九有数据库对标行业头部林职行业认可身</a:t>
            </a:r>
            <a:r>
              <a:rPr sz="1800" kern="0" spc="30" dirty="0">
                <a:solidFill>
                  <a:srgbClr val="00030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份</a:t>
            </a:r>
            <a:endParaRPr lang="Microsoft YaHei" altLang="Microsoft YaHei" sz="1800" dirty="0"/>
          </a:p>
        </p:txBody>
      </p:sp>
      <p:pic>
        <p:nvPicPr>
          <p:cNvPr id="1374" name="picture 13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99092" y="813815"/>
            <a:ext cx="2005583" cy="2857500"/>
          </a:xfrm>
          <a:prstGeom prst="rect">
            <a:avLst/>
          </a:prstGeom>
        </p:spPr>
      </p:pic>
      <p:pic>
        <p:nvPicPr>
          <p:cNvPr id="1376" name="picture 13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28700" y="4014216"/>
            <a:ext cx="2270759" cy="2148839"/>
          </a:xfrm>
          <a:prstGeom prst="rect">
            <a:avLst/>
          </a:prstGeom>
        </p:spPr>
      </p:pic>
      <p:pic>
        <p:nvPicPr>
          <p:cNvPr id="1378" name="picture 13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48627" y="4107179"/>
            <a:ext cx="2595371" cy="1792224"/>
          </a:xfrm>
          <a:prstGeom prst="rect">
            <a:avLst/>
          </a:prstGeom>
        </p:spPr>
      </p:pic>
      <p:pic>
        <p:nvPicPr>
          <p:cNvPr id="1380" name="picture 13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580631" y="1886711"/>
            <a:ext cx="2563368" cy="1784603"/>
          </a:xfrm>
          <a:prstGeom prst="rect">
            <a:avLst/>
          </a:prstGeom>
        </p:spPr>
      </p:pic>
      <p:pic>
        <p:nvPicPr>
          <p:cNvPr id="1382" name="picture 13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601200" y="3980688"/>
            <a:ext cx="1801367" cy="2403347"/>
          </a:xfrm>
          <a:prstGeom prst="rect">
            <a:avLst/>
          </a:prstGeom>
        </p:spPr>
      </p:pic>
      <p:pic>
        <p:nvPicPr>
          <p:cNvPr id="1384" name="picture 13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710940" y="1917191"/>
            <a:ext cx="2513076" cy="1685544"/>
          </a:xfrm>
          <a:prstGeom prst="rect">
            <a:avLst/>
          </a:prstGeom>
        </p:spPr>
      </p:pic>
      <p:pic>
        <p:nvPicPr>
          <p:cNvPr id="1386" name="picture 13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74948" y="4251959"/>
            <a:ext cx="2449067" cy="1670304"/>
          </a:xfrm>
          <a:prstGeom prst="rect">
            <a:avLst/>
          </a:prstGeom>
        </p:spPr>
      </p:pic>
      <p:pic>
        <p:nvPicPr>
          <p:cNvPr id="1388" name="picture 13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28700" y="1917191"/>
            <a:ext cx="2115311" cy="160172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picture 13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2196083" cy="3183635"/>
          </a:xfrm>
          <a:prstGeom prst="rect">
            <a:avLst/>
          </a:prstGeom>
        </p:spPr>
      </p:pic>
      <p:sp>
        <p:nvSpPr>
          <p:cNvPr id="1392" name="textbox 1392"/>
          <p:cNvSpPr/>
          <p:nvPr/>
        </p:nvSpPr>
        <p:spPr>
          <a:xfrm>
            <a:off x="1111966" y="401199"/>
            <a:ext cx="9970769" cy="1864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45"/>
              </a:lnSpc>
              <a:tabLst/>
            </a:pPr>
            <a:endParaRPr lang="Arial" altLang="Arial" sz="100" dirty="0"/>
          </a:p>
          <a:p>
            <a:pPr marL="1965325" algn="l" rtl="0" eaLnBrk="0">
              <a:lnSpc>
                <a:spcPct val="91000"/>
              </a:lnSpc>
              <a:tabLst>
                <a:tab pos="2840989" algn="l"/>
                <a:tab pos="8030844" algn="l"/>
              </a:tabLst>
            </a:pPr>
            <a:r>
              <a:rPr sz="32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核心团队</a:t>
            </a:r>
            <a:r>
              <a:rPr sz="3200" b="1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3200" b="1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Microsoft YaHei" altLang="Microsoft YaHei" sz="32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3000"/>
              </a:lnSpc>
              <a:spcBef>
                <a:spcPts val="609"/>
              </a:spcBef>
              <a:tabLst/>
            </a:pP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基于公司</a:t>
            </a:r>
            <a:r>
              <a:rPr sz="1500" b="1" kern="0" spc="80" dirty="0">
                <a:solidFill>
                  <a:srgbClr val="0054A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信创标杆企业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的使命</a:t>
            </a:r>
            <a:r>
              <a:rPr sz="1500" b="1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b="1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70" dirty="0">
                <a:solidFill>
                  <a:srgbClr val="0054A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实现高端人才资源导入</a:t>
            </a:r>
            <a:r>
              <a:rPr sz="15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500" b="1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具备顶级的数据库研究团队与研发团队</a:t>
            </a:r>
            <a:r>
              <a:rPr sz="1500" b="1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b="1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b="1" kern="0" spc="7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高校教授+</a:t>
            </a:r>
            <a:endParaRPr lang="Microsoft YaHei" altLang="Microsoft YaHei" sz="2000" dirty="0"/>
          </a:p>
          <a:p>
            <a:pPr marL="85089" algn="l" rtl="0" eaLnBrk="0">
              <a:lnSpc>
                <a:spcPts val="3124"/>
              </a:lnSpc>
              <a:tabLst/>
            </a:pPr>
            <a:r>
              <a:rPr sz="2000" b="1" kern="0" spc="2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甲骨文高级工程师+数据库应用领域专家+上市公</a:t>
            </a:r>
            <a:r>
              <a:rPr sz="2000" b="1" kern="0" spc="1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司营销高管</a:t>
            </a:r>
            <a:r>
              <a:rPr sz="2000" b="1" kern="0" spc="-35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携手强大的顾问团队</a:t>
            </a:r>
            <a:r>
              <a:rPr sz="1500" b="1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500" b="1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实现研究</a:t>
            </a:r>
            <a:endParaRPr lang="Microsoft YaHei" altLang="Microsoft YaHei" sz="1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800" dirty="0"/>
          </a:p>
          <a:p>
            <a:pPr algn="l" rtl="0" eaLnBrk="0">
              <a:lnSpc>
                <a:spcPct val="6555"/>
              </a:lnSpc>
              <a:tabLst/>
            </a:pPr>
            <a:endParaRPr lang="Arial" altLang="Arial" sz="100" dirty="0"/>
          </a:p>
          <a:p>
            <a:pPr marL="1534794" algn="l" rtl="0" eaLnBrk="0">
              <a:lnSpc>
                <a:spcPct val="96000"/>
              </a:lnSpc>
              <a:tabLst/>
            </a:pP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与研发、</a:t>
            </a:r>
            <a:r>
              <a:rPr sz="1500" b="1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技术与市场的完美组合</a:t>
            </a:r>
            <a:r>
              <a:rPr sz="1500" b="1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，具备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跨越技术门槛和市场门槛的双重能力。</a:t>
            </a:r>
            <a:endParaRPr lang="Microsoft YaHei" altLang="Microsoft YaHei" sz="1500" dirty="0"/>
          </a:p>
        </p:txBody>
      </p:sp>
      <p:sp>
        <p:nvSpPr>
          <p:cNvPr id="1394" name="textbox 1394"/>
          <p:cNvSpPr/>
          <p:nvPr/>
        </p:nvSpPr>
        <p:spPr>
          <a:xfrm>
            <a:off x="620335" y="3504037"/>
            <a:ext cx="3348354" cy="28200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14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1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b="1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数据库研究领域专家</a:t>
            </a:r>
            <a:endParaRPr lang="Microsoft YaHei" altLang="Microsoft YaHei" sz="15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456"/>
              </a:spcBef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中国计算机学会数据库专委会执委</a:t>
            </a:r>
            <a:endParaRPr lang="Microsoft YaHei" altLang="Microsoft YaHei" sz="15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13970" algn="l" rtl="0" eaLnBrk="0">
              <a:lnSpc>
                <a:spcPct val="96000"/>
              </a:lnSpc>
              <a:spcBef>
                <a:spcPts val="451"/>
              </a:spcBef>
              <a:tabLst/>
            </a:pP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2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b="1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信息安全研究领域专家</a:t>
            </a:r>
            <a:endParaRPr lang="Microsoft YaHei" altLang="Microsoft YaHei" sz="15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marL="13970" algn="l" rtl="0" eaLnBrk="0">
              <a:lnSpc>
                <a:spcPct val="96000"/>
              </a:lnSpc>
              <a:spcBef>
                <a:spcPts val="456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密码学与隐私计算专家</a:t>
            </a:r>
            <a:endParaRPr lang="Microsoft YaHei" altLang="Microsoft YaHei" sz="1500" dirty="0"/>
          </a:p>
          <a:p>
            <a:pPr algn="l" rtl="0" eaLnBrk="0">
              <a:lnSpc>
                <a:spcPct val="15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456"/>
              </a:spcBef>
              <a:tabLst/>
            </a:pP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2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b="1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数据库内核工程领域专家</a:t>
            </a:r>
            <a:endParaRPr lang="Microsoft YaHei" altLang="Microsoft YaHei" sz="15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6000"/>
              </a:lnSpc>
              <a:spcBef>
                <a:spcPts val="3"/>
              </a:spcBef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b="1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甲骨文14年以上经</a:t>
            </a:r>
            <a:r>
              <a:rPr sz="1500" b="1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验研发专家</a:t>
            </a:r>
            <a:endParaRPr lang="Microsoft YaHei" altLang="Microsoft YaHei" sz="1500" dirty="0"/>
          </a:p>
        </p:txBody>
      </p:sp>
      <p:pic>
        <p:nvPicPr>
          <p:cNvPr id="1396" name="picture 13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08198" y="4664214"/>
            <a:ext cx="3183635" cy="2193785"/>
          </a:xfrm>
          <a:prstGeom prst="rect">
            <a:avLst/>
          </a:prstGeom>
        </p:spPr>
      </p:pic>
      <p:sp>
        <p:nvSpPr>
          <p:cNvPr id="1398" name="textbox 1398"/>
          <p:cNvSpPr/>
          <p:nvPr/>
        </p:nvSpPr>
        <p:spPr>
          <a:xfrm>
            <a:off x="7856690" y="4174421"/>
            <a:ext cx="3888740" cy="2214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462"/>
              </a:lnSpc>
              <a:tabLst/>
            </a:pPr>
            <a:endParaRPr lang="Arial" altLang="Arial" sz="100" dirty="0"/>
          </a:p>
          <a:p>
            <a:pPr marL="26669" algn="l" rtl="0" eaLnBrk="0">
              <a:lnSpc>
                <a:spcPct val="96000"/>
              </a:lnSpc>
              <a:tabLst/>
            </a:pPr>
            <a:r>
              <a:rPr sz="1500" b="1" kern="0" spc="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IT</a:t>
            </a:r>
            <a:r>
              <a:rPr sz="1500" b="1" kern="0" spc="9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行业销售管理专家</a:t>
            </a:r>
            <a:endParaRPr lang="Microsoft YaHei" altLang="Microsoft YaHei" sz="1500" dirty="0"/>
          </a:p>
          <a:p>
            <a:pPr marL="17145" algn="l" rtl="0" eaLnBrk="0">
              <a:lnSpc>
                <a:spcPct val="97000"/>
              </a:lnSpc>
              <a:spcBef>
                <a:spcPts val="1134"/>
              </a:spcBef>
              <a:tabLst/>
            </a:pP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原海康威视国内营销中心客户管理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部总经理</a:t>
            </a:r>
            <a:endParaRPr lang="Microsoft YaHei" altLang="Microsoft YaHei" sz="15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457"/>
              </a:spcBef>
              <a:tabLst/>
            </a:pPr>
            <a:r>
              <a:rPr sz="1500" b="1" kern="0" spc="9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管理咨询师</a:t>
            </a:r>
            <a:endParaRPr lang="Microsoft YaHei" altLang="Microsoft YaHei" sz="1500" dirty="0"/>
          </a:p>
          <a:p>
            <a:pPr marL="17145" algn="l" rtl="0" eaLnBrk="0">
              <a:lnSpc>
                <a:spcPct val="96000"/>
              </a:lnSpc>
              <a:spcBef>
                <a:spcPts val="1152"/>
              </a:spcBef>
              <a:tabLst/>
            </a:pPr>
            <a:r>
              <a:rPr sz="1500" b="1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原国内知名咨询公司高级管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理咨询师</a:t>
            </a:r>
            <a:endParaRPr lang="Microsoft YaHei" altLang="Microsoft YaHei" sz="15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24129" algn="l" rtl="0" eaLnBrk="0">
              <a:lnSpc>
                <a:spcPct val="96000"/>
              </a:lnSpc>
              <a:spcBef>
                <a:spcPts val="457"/>
              </a:spcBef>
              <a:tabLst/>
            </a:pPr>
            <a:r>
              <a:rPr sz="1500" b="1" kern="0" spc="9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法律背景的金融行业专家</a:t>
            </a:r>
            <a:endParaRPr lang="Microsoft YaHei" altLang="Microsoft YaHei" sz="15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6227"/>
              </a:lnSpc>
              <a:tabLst/>
            </a:pPr>
            <a:endParaRPr lang="Arial" altLang="Arial" sz="100" dirty="0"/>
          </a:p>
          <a:p>
            <a:pPr marL="33019" algn="l" rtl="0" eaLnBrk="0">
              <a:lnSpc>
                <a:spcPct val="96000"/>
              </a:lnSpc>
              <a:tabLst/>
            </a:pP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平安+农行15年金融业务运作经验专家</a:t>
            </a:r>
            <a:endParaRPr lang="Microsoft YaHei" altLang="Microsoft YaHei" sz="1500" dirty="0"/>
          </a:p>
        </p:txBody>
      </p:sp>
      <p:pic>
        <p:nvPicPr>
          <p:cNvPr id="1400" name="picture 1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814567" y="2843034"/>
            <a:ext cx="974572" cy="3352342"/>
          </a:xfrm>
          <a:prstGeom prst="rect">
            <a:avLst/>
          </a:prstGeom>
        </p:spPr>
      </p:pic>
      <p:pic>
        <p:nvPicPr>
          <p:cNvPr id="1402" name="picture 14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171556" y="2851759"/>
            <a:ext cx="790244" cy="3206318"/>
          </a:xfrm>
          <a:prstGeom prst="rect">
            <a:avLst/>
          </a:prstGeom>
        </p:spPr>
      </p:pic>
      <p:sp>
        <p:nvSpPr>
          <p:cNvPr id="1404" name="textbox 1404"/>
          <p:cNvSpPr/>
          <p:nvPr/>
        </p:nvSpPr>
        <p:spPr>
          <a:xfrm>
            <a:off x="7533580" y="3342112"/>
            <a:ext cx="3598545" cy="6108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14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500" kern="0" spc="8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2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b="1" kern="0" spc="80" dirty="0">
                <a:solidFill>
                  <a:srgbClr val="00B0F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信创数据库应用领域专家</a:t>
            </a:r>
            <a:endParaRPr lang="Microsoft YaHei" altLang="Microsoft YaHei" sz="15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62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金融科技核心应用研</a:t>
            </a:r>
            <a:r>
              <a:rPr sz="1500" b="1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发管理15年专家</a:t>
            </a:r>
            <a:endParaRPr lang="Microsoft YaHei" altLang="Microsoft YaHei" sz="1500" dirty="0"/>
          </a:p>
        </p:txBody>
      </p:sp>
      <p:sp>
        <p:nvSpPr>
          <p:cNvPr id="1406" name="textbox 1406"/>
          <p:cNvSpPr/>
          <p:nvPr/>
        </p:nvSpPr>
        <p:spPr>
          <a:xfrm>
            <a:off x="7578030" y="4249776"/>
            <a:ext cx="98425" cy="2070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591"/>
              </a:lnSpc>
              <a:tabLst/>
            </a:pPr>
            <a:r>
              <a:rPr sz="400" kern="0" spc="32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endParaRPr lang="Arial" altLang="Arial" sz="400" dirty="0"/>
          </a:p>
          <a:p>
            <a:pPr algn="l" rtl="0" eaLnBrk="0">
              <a:lnSpc>
                <a:spcPct val="18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591"/>
              </a:lnSpc>
              <a:spcBef>
                <a:spcPts val="128"/>
              </a:spcBef>
              <a:tabLst/>
            </a:pPr>
            <a:r>
              <a:rPr sz="400" kern="0" spc="3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endParaRPr lang="Arial" altLang="Arial" sz="4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591"/>
              </a:lnSpc>
              <a:spcBef>
                <a:spcPts val="130"/>
              </a:spcBef>
              <a:tabLst/>
            </a:pPr>
            <a:r>
              <a:rPr sz="400" kern="0" spc="32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endParaRPr lang="Arial" altLang="Arial" sz="400" dirty="0"/>
          </a:p>
          <a:p>
            <a:pPr algn="l" rtl="0" eaLnBrk="0">
              <a:lnSpc>
                <a:spcPct val="18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591"/>
              </a:lnSpc>
              <a:spcBef>
                <a:spcPts val="128"/>
              </a:spcBef>
              <a:tabLst/>
            </a:pPr>
            <a:r>
              <a:rPr sz="400" kern="0" spc="3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endParaRPr lang="Arial" altLang="Arial" sz="4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ts val="591"/>
              </a:lnSpc>
              <a:spcBef>
                <a:spcPts val="129"/>
              </a:spcBef>
              <a:tabLst/>
            </a:pPr>
            <a:r>
              <a:rPr sz="400" kern="0" spc="320" dirty="0">
                <a:solidFill>
                  <a:srgbClr val="00B0F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endParaRPr lang="Arial" altLang="Arial" sz="400" dirty="0"/>
          </a:p>
          <a:p>
            <a:pPr algn="l" rtl="0" eaLnBrk="0">
              <a:lnSpc>
                <a:spcPct val="18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" dirty="0"/>
          </a:p>
          <a:p>
            <a:pPr marL="25400" algn="l" rtl="0" eaLnBrk="0">
              <a:lnSpc>
                <a:spcPts val="591"/>
              </a:lnSpc>
              <a:tabLst/>
            </a:pPr>
            <a:r>
              <a:rPr sz="400" kern="0" spc="3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endParaRPr lang="Arial" altLang="Arial" sz="400" dirty="0"/>
          </a:p>
        </p:txBody>
      </p:sp>
      <p:sp>
        <p:nvSpPr>
          <p:cNvPr id="1408" name="rect"/>
          <p:cNvSpPr/>
          <p:nvPr/>
        </p:nvSpPr>
        <p:spPr>
          <a:xfrm>
            <a:off x="1145539" y="2401570"/>
            <a:ext cx="10050144" cy="7620"/>
          </a:xfrm>
          <a:prstGeom prst="rect">
            <a:avLst/>
          </a:prstGeom>
          <a:solidFill>
            <a:srgbClr val="477AB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12" name="picture 1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414" name="picture 14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01411" y="3585971"/>
            <a:ext cx="1932431" cy="1969008"/>
          </a:xfrm>
          <a:prstGeom prst="rect">
            <a:avLst/>
          </a:prstGeom>
        </p:spPr>
      </p:pic>
      <p:sp>
        <p:nvSpPr>
          <p:cNvPr id="1416" name="textbox 1416"/>
          <p:cNvSpPr/>
          <p:nvPr/>
        </p:nvSpPr>
        <p:spPr>
          <a:xfrm>
            <a:off x="6774916" y="2016683"/>
            <a:ext cx="3453129" cy="651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4700" kern="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  作</a:t>
            </a:r>
            <a:r>
              <a:rPr sz="47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700" kern="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共</a:t>
            </a:r>
            <a:r>
              <a:rPr sz="4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700" kern="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赢</a:t>
            </a:r>
            <a:endParaRPr lang="Microsoft YaHei" altLang="Microsoft YaHei" sz="4700" dirty="0"/>
          </a:p>
        </p:txBody>
      </p:sp>
      <p:sp>
        <p:nvSpPr>
          <p:cNvPr id="1418" name="textbox 1418"/>
          <p:cNvSpPr/>
          <p:nvPr/>
        </p:nvSpPr>
        <p:spPr>
          <a:xfrm>
            <a:off x="2977743" y="2016683"/>
            <a:ext cx="2506979" cy="658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spcBef>
                <a:spcPts val="1"/>
              </a:spcBef>
              <a:tabLst/>
            </a:pPr>
            <a:r>
              <a:rPr sz="47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谢  观  看</a:t>
            </a:r>
            <a:endParaRPr lang="Microsoft YaHei" altLang="Microsoft YaHei" sz="4700" dirty="0"/>
          </a:p>
        </p:txBody>
      </p:sp>
      <p:sp>
        <p:nvSpPr>
          <p:cNvPr id="1420" name="textbox 1420"/>
          <p:cNvSpPr/>
          <p:nvPr/>
        </p:nvSpPr>
        <p:spPr>
          <a:xfrm>
            <a:off x="1936111" y="2016683"/>
            <a:ext cx="704215" cy="129222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406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3000"/>
              </a:lnSpc>
              <a:tabLst/>
            </a:pPr>
            <a:r>
              <a:rPr sz="4700" kern="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</a:t>
            </a:r>
            <a:r>
              <a:rPr sz="4700" kern="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300" kern="0" spc="-70" baseline="-17854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</a:t>
            </a:r>
            <a:endParaRPr lang="Microsoft YaHei" altLang="Microsoft YaHei" sz="4300" baseline="-17854" dirty="0"/>
          </a:p>
        </p:txBody>
      </p:sp>
      <p:sp>
        <p:nvSpPr>
          <p:cNvPr id="1422" name="textbox 1422"/>
          <p:cNvSpPr/>
          <p:nvPr/>
        </p:nvSpPr>
        <p:spPr>
          <a:xfrm>
            <a:off x="5920104" y="2462301"/>
            <a:ext cx="692784" cy="8839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1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500" kern="0" spc="4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endParaRPr lang="Microsoft YaHei" altLang="Microsoft YaHei" sz="15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marL="32384" algn="l" rtl="0" eaLnBrk="0">
              <a:lnSpc>
                <a:spcPct val="89000"/>
              </a:lnSpc>
              <a:spcBef>
                <a:spcPts val="4"/>
              </a:spcBef>
              <a:tabLst/>
            </a:pPr>
            <a:r>
              <a:rPr sz="2700" kern="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</a:t>
            </a: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lang="Microsoft YaHei" altLang="Microsoft YaHei" sz="2700" dirty="0"/>
          </a:p>
        </p:txBody>
      </p:sp>
      <p:sp>
        <p:nvSpPr>
          <p:cNvPr id="1424" name="textbox 1424"/>
          <p:cNvSpPr/>
          <p:nvPr/>
        </p:nvSpPr>
        <p:spPr>
          <a:xfrm>
            <a:off x="6092993" y="3058757"/>
            <a:ext cx="530859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        T</a:t>
            </a:r>
            <a:endParaRPr lang="Arial" altLang="Arial" sz="600" dirty="0"/>
          </a:p>
        </p:txBody>
      </p:sp>
      <p:sp>
        <p:nvSpPr>
          <p:cNvPr id="1426" name="textbox 1426"/>
          <p:cNvSpPr/>
          <p:nvPr/>
        </p:nvSpPr>
        <p:spPr>
          <a:xfrm>
            <a:off x="7191387" y="2953703"/>
            <a:ext cx="974725" cy="393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244"/>
              </a:lnSpc>
              <a:tabLst/>
            </a:pPr>
            <a:endParaRPr lang="Arial" altLang="Arial" sz="100" dirty="0"/>
          </a:p>
          <a:p>
            <a:pPr marL="69850" algn="l" rtl="0" eaLnBrk="0">
              <a:lnSpc>
                <a:spcPct val="89000"/>
              </a:lnSpc>
              <a:tabLst>
                <a:tab pos="250190" algn="l"/>
              </a:tabLst>
            </a:pP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700" kern="0" spc="-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kern="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lang="Microsoft YaHei" altLang="Microsoft YaHei" sz="2700" dirty="0"/>
          </a:p>
        </p:txBody>
      </p:sp>
      <p:sp>
        <p:nvSpPr>
          <p:cNvPr id="1428" name="textbox 1428"/>
          <p:cNvSpPr/>
          <p:nvPr/>
        </p:nvSpPr>
        <p:spPr>
          <a:xfrm>
            <a:off x="7675118" y="3058757"/>
            <a:ext cx="501015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endParaRPr lang="Arial" altLang="Arial" sz="600" dirty="0"/>
          </a:p>
        </p:txBody>
      </p:sp>
      <p:sp>
        <p:nvSpPr>
          <p:cNvPr id="1430" name="textbox 1430"/>
          <p:cNvSpPr/>
          <p:nvPr/>
        </p:nvSpPr>
        <p:spPr>
          <a:xfrm>
            <a:off x="7191387" y="3057737"/>
            <a:ext cx="318134" cy="106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endParaRPr lang="Arial" altLang="Arial" sz="600" dirty="0"/>
          </a:p>
        </p:txBody>
      </p:sp>
      <p:sp>
        <p:nvSpPr>
          <p:cNvPr id="1432" name="textbox 1432"/>
          <p:cNvSpPr/>
          <p:nvPr/>
        </p:nvSpPr>
        <p:spPr>
          <a:xfrm>
            <a:off x="4376183" y="2953703"/>
            <a:ext cx="652780" cy="393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24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2700" kern="0" spc="-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lang="Microsoft YaHei" altLang="Microsoft YaHei" sz="2700" dirty="0"/>
          </a:p>
        </p:txBody>
      </p:sp>
      <p:sp>
        <p:nvSpPr>
          <p:cNvPr id="1434" name="textbox 1434"/>
          <p:cNvSpPr/>
          <p:nvPr/>
        </p:nvSpPr>
        <p:spPr>
          <a:xfrm>
            <a:off x="4485552" y="3058757"/>
            <a:ext cx="553719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        D</a:t>
            </a:r>
            <a:endParaRPr lang="Arial" altLang="Arial" sz="600" dirty="0"/>
          </a:p>
        </p:txBody>
      </p:sp>
      <p:sp>
        <p:nvSpPr>
          <p:cNvPr id="1436" name="textbox 1436"/>
          <p:cNvSpPr/>
          <p:nvPr/>
        </p:nvSpPr>
        <p:spPr>
          <a:xfrm>
            <a:off x="9024304" y="2955833"/>
            <a:ext cx="536575" cy="388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289"/>
              </a:lnSpc>
              <a:tabLst/>
            </a:pPr>
            <a:endParaRPr lang="Arial" altLang="Arial" sz="100" dirty="0"/>
          </a:p>
          <a:p>
            <a:pPr marL="64769" algn="l" rtl="0" eaLnBrk="0">
              <a:lnSpc>
                <a:spcPct val="88000"/>
              </a:lnSpc>
              <a:tabLst>
                <a:tab pos="67310" algn="l"/>
              </a:tabLst>
            </a:pP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700" kern="0" spc="-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Microsoft YaHei" altLang="Microsoft YaHei" sz="2700" dirty="0"/>
          </a:p>
        </p:txBody>
      </p:sp>
      <p:sp>
        <p:nvSpPr>
          <p:cNvPr id="1438" name="textbox 1438"/>
          <p:cNvSpPr/>
          <p:nvPr/>
        </p:nvSpPr>
        <p:spPr>
          <a:xfrm>
            <a:off x="9024304" y="3058757"/>
            <a:ext cx="8064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2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600" dirty="0"/>
          </a:p>
        </p:txBody>
      </p:sp>
      <p:sp>
        <p:nvSpPr>
          <p:cNvPr id="1440" name="textbox 1440"/>
          <p:cNvSpPr/>
          <p:nvPr/>
        </p:nvSpPr>
        <p:spPr>
          <a:xfrm>
            <a:off x="9265225" y="3057737"/>
            <a:ext cx="306070" cy="106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T        S</a:t>
            </a:r>
            <a:endParaRPr lang="Arial" altLang="Arial" sz="600" dirty="0"/>
          </a:p>
        </p:txBody>
      </p:sp>
      <p:sp>
        <p:nvSpPr>
          <p:cNvPr id="1442" name="textbox 1442"/>
          <p:cNvSpPr/>
          <p:nvPr/>
        </p:nvSpPr>
        <p:spPr>
          <a:xfrm>
            <a:off x="2673304" y="2953703"/>
            <a:ext cx="496569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65"/>
              </a:lnSpc>
              <a:tabLst/>
            </a:pPr>
            <a:endParaRPr lang="Arial" altLang="Arial" sz="100" dirty="0"/>
          </a:p>
          <a:p>
            <a:pPr marL="91439" algn="l" rtl="0" eaLnBrk="0">
              <a:lnSpc>
                <a:spcPct val="89000"/>
              </a:lnSpc>
              <a:tabLst>
                <a:tab pos="142239" algn="l"/>
              </a:tabLst>
            </a:pP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圳</a:t>
            </a:r>
            <a:endParaRPr lang="Microsoft YaHei" altLang="Microsoft YaHei" sz="2700" dirty="0"/>
          </a:p>
        </p:txBody>
      </p:sp>
      <p:sp>
        <p:nvSpPr>
          <p:cNvPr id="1444" name="textbox 1444"/>
          <p:cNvSpPr/>
          <p:nvPr/>
        </p:nvSpPr>
        <p:spPr>
          <a:xfrm>
            <a:off x="2945023" y="3058757"/>
            <a:ext cx="7556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600" dirty="0"/>
          </a:p>
        </p:txBody>
      </p:sp>
      <p:sp>
        <p:nvSpPr>
          <p:cNvPr id="1446" name="textbox 1446"/>
          <p:cNvSpPr/>
          <p:nvPr/>
        </p:nvSpPr>
        <p:spPr>
          <a:xfrm>
            <a:off x="2673304" y="3058757"/>
            <a:ext cx="104775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4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endParaRPr lang="Arial" altLang="Arial" sz="600" dirty="0"/>
          </a:p>
        </p:txBody>
      </p:sp>
      <p:sp>
        <p:nvSpPr>
          <p:cNvPr id="1448" name="textbox 1448"/>
          <p:cNvSpPr/>
          <p:nvPr/>
        </p:nvSpPr>
        <p:spPr>
          <a:xfrm>
            <a:off x="5150824" y="2953703"/>
            <a:ext cx="37147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27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endParaRPr lang="Microsoft YaHei" altLang="Microsoft YaHei" sz="2700" dirty="0"/>
          </a:p>
        </p:txBody>
      </p:sp>
      <p:sp>
        <p:nvSpPr>
          <p:cNvPr id="1450" name="textbox 1450"/>
          <p:cNvSpPr/>
          <p:nvPr/>
        </p:nvSpPr>
        <p:spPr>
          <a:xfrm>
            <a:off x="5193944" y="3058757"/>
            <a:ext cx="7556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600" dirty="0"/>
          </a:p>
        </p:txBody>
      </p:sp>
      <p:sp>
        <p:nvSpPr>
          <p:cNvPr id="1452" name="textbox 1452"/>
          <p:cNvSpPr/>
          <p:nvPr/>
        </p:nvSpPr>
        <p:spPr>
          <a:xfrm>
            <a:off x="3584778" y="2954058"/>
            <a:ext cx="368934" cy="390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68"/>
              </a:lnSpc>
              <a:tabLst/>
            </a:pPr>
            <a:endParaRPr lang="Arial" altLang="Arial" sz="100" dirty="0"/>
          </a:p>
          <a:p>
            <a:pPr marL="21590" algn="l" rtl="0" eaLnBrk="0">
              <a:lnSpc>
                <a:spcPct val="100000"/>
              </a:lnSpc>
              <a:tabLst>
                <a:tab pos="69214" algn="l"/>
              </a:tabLst>
            </a:pPr>
            <a:r>
              <a:rPr sz="24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400" kern="0" spc="-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九</a:t>
            </a:r>
            <a:endParaRPr lang="Microsoft YaHei" altLang="Microsoft YaHei" sz="2400" dirty="0"/>
          </a:p>
        </p:txBody>
      </p:sp>
      <p:sp>
        <p:nvSpPr>
          <p:cNvPr id="1454" name="textbox 1454"/>
          <p:cNvSpPr/>
          <p:nvPr/>
        </p:nvSpPr>
        <p:spPr>
          <a:xfrm>
            <a:off x="3824716" y="3058757"/>
            <a:ext cx="8191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3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endParaRPr lang="Arial" altLang="Arial" sz="600" dirty="0"/>
          </a:p>
        </p:txBody>
      </p:sp>
      <p:sp>
        <p:nvSpPr>
          <p:cNvPr id="1456" name="textbox 1456"/>
          <p:cNvSpPr/>
          <p:nvPr/>
        </p:nvSpPr>
        <p:spPr>
          <a:xfrm>
            <a:off x="3584778" y="3058757"/>
            <a:ext cx="82550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3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lang="Arial" altLang="Arial" sz="600" dirty="0"/>
          </a:p>
        </p:txBody>
      </p:sp>
      <p:sp>
        <p:nvSpPr>
          <p:cNvPr id="1458" name="textbox 1458"/>
          <p:cNvSpPr/>
          <p:nvPr/>
        </p:nvSpPr>
        <p:spPr>
          <a:xfrm>
            <a:off x="6722823" y="2954058"/>
            <a:ext cx="367665" cy="390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2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endParaRPr lang="Microsoft YaHei" altLang="Microsoft YaHei" sz="2700" dirty="0"/>
          </a:p>
        </p:txBody>
      </p:sp>
      <p:sp>
        <p:nvSpPr>
          <p:cNvPr id="1460" name="textbox 1460"/>
          <p:cNvSpPr/>
          <p:nvPr/>
        </p:nvSpPr>
        <p:spPr>
          <a:xfrm>
            <a:off x="6969407" y="3058757"/>
            <a:ext cx="82550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3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lang="Arial" altLang="Arial" sz="600" dirty="0"/>
          </a:p>
        </p:txBody>
      </p:sp>
      <p:sp>
        <p:nvSpPr>
          <p:cNvPr id="1462" name="textbox 1462"/>
          <p:cNvSpPr/>
          <p:nvPr/>
        </p:nvSpPr>
        <p:spPr>
          <a:xfrm>
            <a:off x="8298372" y="2958673"/>
            <a:ext cx="360679" cy="384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26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限</a:t>
            </a:r>
            <a:endParaRPr lang="Microsoft YaHei" altLang="Microsoft YaHei" sz="2700" dirty="0"/>
          </a:p>
        </p:txBody>
      </p:sp>
      <p:sp>
        <p:nvSpPr>
          <p:cNvPr id="1464" name="textbox 1464"/>
          <p:cNvSpPr/>
          <p:nvPr/>
        </p:nvSpPr>
        <p:spPr>
          <a:xfrm>
            <a:off x="8339587" y="3058757"/>
            <a:ext cx="320040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endParaRPr lang="Arial" altLang="Arial" sz="600" dirty="0"/>
          </a:p>
        </p:txBody>
      </p:sp>
      <p:sp>
        <p:nvSpPr>
          <p:cNvPr id="1466" name="textbox 1466"/>
          <p:cNvSpPr/>
          <p:nvPr/>
        </p:nvSpPr>
        <p:spPr>
          <a:xfrm>
            <a:off x="9882440" y="2960802"/>
            <a:ext cx="345440" cy="389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43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8000"/>
              </a:lnSpc>
              <a:tabLst/>
            </a:pPr>
            <a:r>
              <a:rPr sz="2700" kern="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司</a:t>
            </a:r>
            <a:endParaRPr lang="Microsoft YaHei" altLang="Microsoft YaHei" sz="2700" dirty="0"/>
          </a:p>
        </p:txBody>
      </p:sp>
      <p:sp>
        <p:nvSpPr>
          <p:cNvPr id="1468" name="textbox 1468"/>
          <p:cNvSpPr/>
          <p:nvPr/>
        </p:nvSpPr>
        <p:spPr>
          <a:xfrm>
            <a:off x="5606047" y="3057737"/>
            <a:ext cx="321309" cy="106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600" kern="0" spc="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600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600" dirty="0"/>
          </a:p>
        </p:txBody>
      </p:sp>
      <p:sp>
        <p:nvSpPr>
          <p:cNvPr id="1470" name="textbox 1470"/>
          <p:cNvSpPr/>
          <p:nvPr/>
        </p:nvSpPr>
        <p:spPr>
          <a:xfrm>
            <a:off x="3357270" y="3058757"/>
            <a:ext cx="8064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2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endParaRPr lang="Arial" altLang="Arial" sz="600" dirty="0"/>
          </a:p>
        </p:txBody>
      </p:sp>
      <p:sp>
        <p:nvSpPr>
          <p:cNvPr id="1472" name="textbox 1472"/>
          <p:cNvSpPr/>
          <p:nvPr/>
        </p:nvSpPr>
        <p:spPr>
          <a:xfrm>
            <a:off x="8794689" y="3058757"/>
            <a:ext cx="7556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600" dirty="0"/>
          </a:p>
        </p:txBody>
      </p:sp>
      <p:sp>
        <p:nvSpPr>
          <p:cNvPr id="1474" name="textbox 1474"/>
          <p:cNvSpPr/>
          <p:nvPr/>
        </p:nvSpPr>
        <p:spPr>
          <a:xfrm>
            <a:off x="4049969" y="3058757"/>
            <a:ext cx="7556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8"/>
          <p:cNvSpPr/>
          <p:nvPr/>
        </p:nvSpPr>
        <p:spPr>
          <a:xfrm>
            <a:off x="863315" y="1972767"/>
            <a:ext cx="5224145" cy="4427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29844" algn="l" rtl="0" eaLnBrk="0">
              <a:lnSpc>
                <a:spcPts val="2170"/>
              </a:lnSpc>
              <a:tabLst/>
            </a:pPr>
            <a:r>
              <a:rPr sz="1700" kern="0" spc="120" dirty="0">
                <a:solidFill>
                  <a:srgbClr val="064E74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1700" b="1" kern="0" spc="12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分布式的融合：</a:t>
            </a:r>
            <a:endParaRPr lang="Microsoft YaHei" altLang="Microsoft YaHei" sz="1700" dirty="0"/>
          </a:p>
          <a:p>
            <a:pPr marL="12700" algn="l" rtl="0" eaLnBrk="0">
              <a:lnSpc>
                <a:spcPts val="2059"/>
              </a:lnSpc>
              <a:spcBef>
                <a:spcPts val="738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分布式数据库与软件定义存储强强结合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，实现结构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化（短</a:t>
            </a:r>
            <a:endParaRPr lang="Microsoft YaHei" altLang="Microsoft YaHei" sz="1500" dirty="0"/>
          </a:p>
          <a:p>
            <a:pPr marL="13334" indent="1270" algn="l" rtl="0" eaLnBrk="0">
              <a:lnSpc>
                <a:spcPct val="162000"/>
              </a:lnSpc>
              <a:spcBef>
                <a:spcPts val="31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文本、</a:t>
            </a:r>
            <a:r>
              <a:rPr sz="15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数字）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5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半结构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化（文本/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JSON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XML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、分布式对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象数据（文件）</a:t>
            </a:r>
            <a:r>
              <a:rPr sz="15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的融合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1500" dirty="0"/>
          </a:p>
          <a:p>
            <a:pPr marL="29844" algn="l" rtl="0" eaLnBrk="0">
              <a:lnSpc>
                <a:spcPts val="2157"/>
              </a:lnSpc>
              <a:spcBef>
                <a:spcPts val="1050"/>
              </a:spcBef>
              <a:tabLst/>
            </a:pPr>
            <a:r>
              <a:rPr sz="1700" kern="0" spc="120" dirty="0">
                <a:solidFill>
                  <a:srgbClr val="064E74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1700" b="1" kern="0" spc="12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多维数据模型的融合</a:t>
            </a:r>
            <a:r>
              <a:rPr sz="1700" b="1" kern="0" spc="11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1700" dirty="0"/>
          </a:p>
          <a:p>
            <a:pPr marL="15240" algn="l" rtl="0" eaLnBrk="0">
              <a:lnSpc>
                <a:spcPct val="96000"/>
              </a:lnSpc>
              <a:spcBef>
                <a:spcPts val="1048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普通关系数据、</a:t>
            </a:r>
            <a:r>
              <a:rPr sz="15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时间序列数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据、</a:t>
            </a:r>
            <a:r>
              <a:rPr sz="15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空间多维数据模型的融合</a:t>
            </a:r>
            <a:endParaRPr lang="Microsoft YaHei" altLang="Microsoft YaHei" sz="1500" dirty="0"/>
          </a:p>
          <a:p>
            <a:pPr marL="29844" algn="l" rtl="0" eaLnBrk="0">
              <a:lnSpc>
                <a:spcPts val="2170"/>
              </a:lnSpc>
              <a:spcBef>
                <a:spcPts val="1186"/>
              </a:spcBef>
              <a:tabLst/>
            </a:pPr>
            <a:r>
              <a:rPr sz="1700" kern="0" spc="120" dirty="0">
                <a:solidFill>
                  <a:srgbClr val="064E74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1700" b="1" kern="0" spc="12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安全技术的融合：</a:t>
            </a:r>
            <a:endParaRPr lang="Microsoft YaHei" altLang="Microsoft YaHei" sz="1700" dirty="0"/>
          </a:p>
          <a:p>
            <a:pPr marL="13334" algn="l" rtl="0" eaLnBrk="0">
              <a:lnSpc>
                <a:spcPct val="88000"/>
              </a:lnSpc>
              <a:spcBef>
                <a:spcPts val="1036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新安全技术与多模数据的融合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，实现每种模型数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据的安全</a:t>
            </a:r>
            <a:endParaRPr lang="Microsoft YaHei" altLang="Microsoft YaHei" sz="1500" dirty="0"/>
          </a:p>
          <a:p>
            <a:pPr marL="20320" algn="l" rtl="0" eaLnBrk="0">
              <a:lnSpc>
                <a:spcPts val="2867"/>
              </a:lnSpc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融合管理</a:t>
            </a:r>
            <a:endParaRPr lang="Microsoft YaHei" altLang="Microsoft YaHei" sz="1500" dirty="0"/>
          </a:p>
          <a:p>
            <a:pPr marL="29844" algn="l" rtl="0" eaLnBrk="0">
              <a:lnSpc>
                <a:spcPts val="2170"/>
              </a:lnSpc>
              <a:spcBef>
                <a:spcPts val="1342"/>
              </a:spcBef>
              <a:tabLst/>
            </a:pPr>
            <a:r>
              <a:rPr sz="1700" kern="0" spc="0" dirty="0">
                <a:solidFill>
                  <a:srgbClr val="064E74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1700" kern="0" spc="-1170" dirty="0">
                <a:solidFill>
                  <a:srgbClr val="064E74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b="1" kern="0" spc="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1700" b="1" kern="0" spc="9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技术与数据库技术的融合：</a:t>
            </a:r>
            <a:endParaRPr lang="Microsoft YaHei" altLang="Microsoft YaHei" sz="1700" dirty="0"/>
          </a:p>
          <a:p>
            <a:pPr marL="12700" algn="l" rtl="0" eaLnBrk="0">
              <a:lnSpc>
                <a:spcPct val="88000"/>
              </a:lnSpc>
              <a:spcBef>
                <a:spcPts val="1027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存储算法的优化和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自调优技术实现九有独创的超高查询</a:t>
            </a:r>
            <a:endParaRPr lang="Microsoft YaHei" altLang="Microsoft YaHei" sz="1500" dirty="0"/>
          </a:p>
          <a:p>
            <a:pPr marL="13334" algn="l" rtl="0" eaLnBrk="0">
              <a:lnSpc>
                <a:spcPts val="2875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性能能力</a:t>
            </a:r>
            <a:endParaRPr lang="Microsoft YaHei" altLang="Microsoft YaHei" sz="1500" dirty="0"/>
          </a:p>
        </p:txBody>
      </p:sp>
      <p:pic>
        <p:nvPicPr>
          <p:cNvPr id="220" name="picture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557771" y="1952326"/>
            <a:ext cx="4595464" cy="4347889"/>
          </a:xfrm>
          <a:prstGeom prst="rect">
            <a:avLst/>
          </a:prstGeom>
        </p:spPr>
      </p:pic>
      <p:sp>
        <p:nvSpPr>
          <p:cNvPr id="222" name="textbox 222"/>
          <p:cNvSpPr/>
          <p:nvPr/>
        </p:nvSpPr>
        <p:spPr>
          <a:xfrm>
            <a:off x="5268668" y="402420"/>
            <a:ext cx="1645285" cy="6705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36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技术特点</a:t>
            </a:r>
            <a:endParaRPr lang="Microsoft YaHei" altLang="Microsoft YaHei" sz="32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600" dirty="0"/>
          </a:p>
          <a:p>
            <a:pPr marL="253365" algn="l" rtl="0" eaLnBrk="0">
              <a:lnSpc>
                <a:spcPct val="82000"/>
              </a:lnSpc>
              <a:spcBef>
                <a:spcPts val="4"/>
              </a:spcBef>
              <a:tabLst/>
            </a:pP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Technical Charac</a:t>
            </a: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teristics</a:t>
            </a:r>
            <a:endParaRPr lang="Arial" altLang="Arial" sz="800" dirty="0"/>
          </a:p>
        </p:txBody>
      </p:sp>
      <p:sp>
        <p:nvSpPr>
          <p:cNvPr id="224" name="textbox 224"/>
          <p:cNvSpPr/>
          <p:nvPr/>
        </p:nvSpPr>
        <p:spPr>
          <a:xfrm>
            <a:off x="4987582" y="1518508"/>
            <a:ext cx="2296795" cy="302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18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四大独创的融合技术</a:t>
            </a:r>
            <a:endParaRPr lang="Microsoft YaHei" altLang="Microsoft YaHei" sz="2000" dirty="0"/>
          </a:p>
        </p:txBody>
      </p:sp>
      <p:sp>
        <p:nvSpPr>
          <p:cNvPr id="226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9444" y="2578608"/>
            <a:ext cx="11111230" cy="2168651"/>
          </a:xfrm>
          <a:prstGeom prst="rect">
            <a:avLst/>
          </a:prstGeom>
        </p:spPr>
      </p:pic>
      <p:pic>
        <p:nvPicPr>
          <p:cNvPr id="232" name="picture 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81710" y="5587047"/>
            <a:ext cx="10827296" cy="252882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21600000">
            <a:off x="3872543" y="4708635"/>
            <a:ext cx="4542798" cy="977679"/>
            <a:chOff x="0" y="0"/>
            <a:chExt cx="4542798" cy="977679"/>
          </a:xfrm>
        </p:grpSpPr>
        <p:pic>
          <p:nvPicPr>
            <p:cNvPr id="234" name="picture 2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542798" cy="977679"/>
            </a:xfrm>
            <a:prstGeom prst="rect">
              <a:avLst/>
            </a:prstGeom>
          </p:spPr>
        </p:pic>
        <p:sp>
          <p:nvSpPr>
            <p:cNvPr id="236" name="textbox 236"/>
            <p:cNvSpPr/>
            <p:nvPr/>
          </p:nvSpPr>
          <p:spPr>
            <a:xfrm>
              <a:off x="-12700" y="-12700"/>
              <a:ext cx="4568825" cy="10331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42000"/>
                </a:lnSpc>
                <a:tabLst/>
              </a:pPr>
              <a:endParaRPr lang="Arial" altLang="Arial" sz="1000" dirty="0"/>
            </a:p>
            <a:p>
              <a:pPr marL="1383664" algn="l" rtl="0" eaLnBrk="0">
                <a:lnSpc>
                  <a:spcPts val="2062"/>
                </a:lnSpc>
                <a:spcBef>
                  <a:spcPts val="2"/>
                </a:spcBef>
                <a:tabLst/>
              </a:pPr>
              <a:r>
                <a:rPr sz="1700" kern="0" spc="8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九有超融合数据库</a:t>
              </a:r>
              <a:endParaRPr lang="SimHei" altLang="SimHei" sz="1700" dirty="0"/>
            </a:p>
          </p:txBody>
        </p:sp>
      </p:grpSp>
      <p:pic>
        <p:nvPicPr>
          <p:cNvPr id="238" name="picture 2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281752" y="4062248"/>
            <a:ext cx="1061185" cy="685011"/>
          </a:xfrm>
          <a:prstGeom prst="rect">
            <a:avLst/>
          </a:prstGeom>
        </p:spPr>
      </p:pic>
      <p:pic>
        <p:nvPicPr>
          <p:cNvPr id="240" name="picture 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553536" y="4062248"/>
            <a:ext cx="1061185" cy="685011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626744" y="2565908"/>
            <a:ext cx="11137265" cy="2267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marL="681355" algn="l" rtl="0" eaLnBrk="0">
              <a:lnSpc>
                <a:spcPts val="1980"/>
              </a:lnSpc>
              <a:spcBef>
                <a:spcPts val="5"/>
              </a:spcBef>
              <a:tabLst/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时空数据库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关系数据库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分布式对象存储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时序数据库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</a:t>
            </a:r>
            <a:r>
              <a:rPr sz="2400" kern="0" spc="0" baseline="-2082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Hive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文档数据库</a:t>
            </a:r>
            <a:endParaRPr lang="SimHei" altLang="SimHei" sz="15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500" dirty="0"/>
          </a:p>
          <a:p>
            <a:pPr marL="4355465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2300" kern="0" spc="3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ALL</a:t>
            </a:r>
            <a:r>
              <a:rPr sz="2300" kern="0" spc="3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3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CHANGE</a:t>
            </a:r>
            <a:r>
              <a:rPr sz="2300" kern="0" spc="17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3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TO</a:t>
            </a:r>
            <a:r>
              <a:rPr sz="2300" kern="0" spc="10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30" dirty="0">
                <a:solidFill>
                  <a:srgbClr val="0D9BE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ONE</a:t>
            </a:r>
            <a:endParaRPr lang="SimHei" altLang="SimHei" sz="2300" dirty="0"/>
          </a:p>
        </p:txBody>
      </p:sp>
      <p:sp>
        <p:nvSpPr>
          <p:cNvPr id="244" name="textbox 244"/>
          <p:cNvSpPr/>
          <p:nvPr/>
        </p:nvSpPr>
        <p:spPr>
          <a:xfrm>
            <a:off x="3804417" y="1459066"/>
            <a:ext cx="4638675" cy="751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44"/>
              </a:lnSpc>
              <a:tabLst/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数据库系统建设和运维成本降低超过</a:t>
            </a:r>
            <a:r>
              <a:rPr sz="2000" b="1" kern="0" spc="-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70%</a:t>
            </a:r>
            <a:endParaRPr lang="Microsoft YaHei" altLang="Microsoft YaHei" sz="2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700" dirty="0"/>
          </a:p>
          <a:p>
            <a:pPr marL="160020" algn="l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数据质量和数据安全管控能力提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升</a:t>
            </a:r>
            <a:r>
              <a:rPr sz="2000" b="1" kern="0" spc="-1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数倍</a:t>
            </a:r>
            <a:endParaRPr lang="Microsoft YaHei" altLang="Microsoft YaHei" sz="2000" dirty="0"/>
          </a:p>
        </p:txBody>
      </p:sp>
      <p:sp>
        <p:nvSpPr>
          <p:cNvPr id="246" name="textbox 246"/>
          <p:cNvSpPr/>
          <p:nvPr/>
        </p:nvSpPr>
        <p:spPr>
          <a:xfrm>
            <a:off x="5266633" y="400792"/>
            <a:ext cx="1647189" cy="680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91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产品能力</a:t>
            </a:r>
            <a:endParaRPr lang="Microsoft YaHei" altLang="Microsoft YaHei" sz="32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marL="416559" algn="l" rtl="0" eaLnBrk="0">
              <a:lnSpc>
                <a:spcPts val="1097"/>
              </a:lnSpc>
              <a:spcBef>
                <a:spcPts val="3"/>
              </a:spcBef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 Capability</a:t>
            </a:r>
            <a:endParaRPr lang="Arial" altLang="Arial" sz="800" dirty="0"/>
          </a:p>
        </p:txBody>
      </p:sp>
      <p:pic>
        <p:nvPicPr>
          <p:cNvPr id="248" name="picture 2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81710" y="5832894"/>
            <a:ext cx="10814618" cy="48167"/>
          </a:xfrm>
          <a:prstGeom prst="rect">
            <a:avLst/>
          </a:prstGeom>
        </p:spPr>
      </p:pic>
      <p:sp>
        <p:nvSpPr>
          <p:cNvPr id="250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2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6126" y="2515123"/>
            <a:ext cx="9649773" cy="1853026"/>
          </a:xfrm>
          <a:prstGeom prst="rect">
            <a:avLst/>
          </a:prstGeom>
        </p:spPr>
      </p:pic>
      <p:pic>
        <p:nvPicPr>
          <p:cNvPr id="256" name="picture 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937439" y="4373666"/>
            <a:ext cx="6423973" cy="1855452"/>
          </a:xfrm>
          <a:prstGeom prst="rect">
            <a:avLst/>
          </a:prstGeom>
        </p:spPr>
      </p:pic>
      <p:sp>
        <p:nvSpPr>
          <p:cNvPr id="258" name="textbox 258"/>
          <p:cNvSpPr/>
          <p:nvPr/>
        </p:nvSpPr>
        <p:spPr>
          <a:xfrm>
            <a:off x="1159390" y="1512030"/>
            <a:ext cx="9929494" cy="674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6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相比传统的“烟囱式”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、“孤岛式”、“碎片式”数据架构</a:t>
            </a:r>
            <a:r>
              <a:rPr sz="2000" b="1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，九有数据库超融合解决方案</a:t>
            </a:r>
            <a:endParaRPr lang="Microsoft YaHei" altLang="Microsoft YaHei" sz="2000" dirty="0"/>
          </a:p>
          <a:p>
            <a:pPr marL="1920875" algn="l" rtl="0" eaLnBrk="0">
              <a:lnSpc>
                <a:spcPts val="3117"/>
              </a:lnSpc>
              <a:tabLst/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完全契合</a:t>
            </a:r>
            <a:r>
              <a:rPr sz="2000" b="1" kern="0" spc="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奥卡姆剃刀原理：“如无必要、</a:t>
            </a:r>
            <a:r>
              <a:rPr sz="2000" b="1" kern="0" spc="-10" dirty="0"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勿增实体”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2000" dirty="0"/>
          </a:p>
        </p:txBody>
      </p:sp>
      <p:sp>
        <p:nvSpPr>
          <p:cNvPr id="260" name="textbox 260"/>
          <p:cNvSpPr/>
          <p:nvPr/>
        </p:nvSpPr>
        <p:spPr>
          <a:xfrm>
            <a:off x="1762904" y="3444542"/>
            <a:ext cx="2435225" cy="614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6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18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全力赋能数字化全场景</a:t>
            </a:r>
            <a:endParaRPr lang="Microsoft YaHei" altLang="Microsoft YaHei" sz="1800" dirty="0"/>
          </a:p>
          <a:p>
            <a:pPr marL="13334" algn="l" rtl="0" eaLnBrk="0">
              <a:lnSpc>
                <a:spcPts val="2735"/>
              </a:lnSpc>
              <a:tabLst/>
            </a:pPr>
            <a:r>
              <a:rPr sz="18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一招搞定数据库新挑战</a:t>
            </a:r>
            <a:endParaRPr lang="Microsoft YaHei" altLang="Microsoft YaHei" sz="1800" dirty="0"/>
          </a:p>
        </p:txBody>
      </p:sp>
      <p:sp>
        <p:nvSpPr>
          <p:cNvPr id="262" name="textbox 262"/>
          <p:cNvSpPr/>
          <p:nvPr/>
        </p:nvSpPr>
        <p:spPr>
          <a:xfrm>
            <a:off x="3805854" y="5557504"/>
            <a:ext cx="4751704" cy="288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10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800" kern="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数倍提升性能                         </a:t>
            </a:r>
            <a:r>
              <a:rPr sz="18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数倍提升安全</a:t>
            </a:r>
            <a:endParaRPr lang="Microsoft YaHei" altLang="Microsoft YaHei" sz="1800" dirty="0"/>
          </a:p>
        </p:txBody>
      </p:sp>
      <p:sp>
        <p:nvSpPr>
          <p:cNvPr id="264" name="textbox 264"/>
          <p:cNvSpPr/>
          <p:nvPr/>
        </p:nvSpPr>
        <p:spPr>
          <a:xfrm>
            <a:off x="5266633" y="400792"/>
            <a:ext cx="1647189" cy="635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11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产品优势</a:t>
            </a:r>
            <a:endParaRPr lang="Microsoft YaHei" altLang="Microsoft YaHei" sz="3200" dirty="0"/>
          </a:p>
          <a:p>
            <a:pPr marL="377190" algn="l" rtl="0" eaLnBrk="0">
              <a:lnSpc>
                <a:spcPts val="1097"/>
              </a:lnSpc>
              <a:spcBef>
                <a:spcPts val="209"/>
              </a:spcBef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 advantages</a:t>
            </a:r>
            <a:endParaRPr lang="Arial" altLang="Arial" sz="800" dirty="0"/>
          </a:p>
        </p:txBody>
      </p:sp>
      <p:sp>
        <p:nvSpPr>
          <p:cNvPr id="266" name="textbox 266"/>
          <p:cNvSpPr/>
          <p:nvPr/>
        </p:nvSpPr>
        <p:spPr>
          <a:xfrm>
            <a:off x="4983995" y="3615203"/>
            <a:ext cx="2435860" cy="287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95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8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数倍提升开发运维效率</a:t>
            </a:r>
            <a:endParaRPr lang="Microsoft YaHei" altLang="Microsoft YaHei" sz="1800" dirty="0"/>
          </a:p>
        </p:txBody>
      </p:sp>
      <p:sp>
        <p:nvSpPr>
          <p:cNvPr id="268" name="path"/>
          <p:cNvSpPr/>
          <p:nvPr/>
        </p:nvSpPr>
        <p:spPr>
          <a:xfrm>
            <a:off x="9117863" y="2716238"/>
            <a:ext cx="609688" cy="601065"/>
          </a:xfrm>
          <a:custGeom>
            <a:avLst/>
            <a:gdLst/>
            <a:ahLst/>
            <a:cxnLst/>
            <a:rect l="0" t="0" r="0" b="0"/>
            <a:pathLst>
              <a:path w="960" h="946">
                <a:moveTo>
                  <a:pt x="411" y="755"/>
                </a:moveTo>
                <a:cubicBezTo>
                  <a:pt x="441" y="823"/>
                  <a:pt x="550" y="874"/>
                  <a:pt x="682" y="874"/>
                </a:cubicBezTo>
                <a:cubicBezTo>
                  <a:pt x="813" y="874"/>
                  <a:pt x="923" y="823"/>
                  <a:pt x="952" y="755"/>
                </a:cubicBezTo>
                <a:cubicBezTo>
                  <a:pt x="957" y="767"/>
                  <a:pt x="960" y="779"/>
                  <a:pt x="960" y="791"/>
                </a:cubicBezTo>
                <a:cubicBezTo>
                  <a:pt x="960" y="877"/>
                  <a:pt x="835" y="946"/>
                  <a:pt x="682" y="946"/>
                </a:cubicBezTo>
                <a:cubicBezTo>
                  <a:pt x="528" y="946"/>
                  <a:pt x="404" y="877"/>
                  <a:pt x="404" y="791"/>
                </a:cubicBezTo>
                <a:cubicBezTo>
                  <a:pt x="404" y="779"/>
                  <a:pt x="406" y="767"/>
                  <a:pt x="411" y="755"/>
                </a:cubicBezTo>
                <a:moveTo>
                  <a:pt x="7" y="603"/>
                </a:moveTo>
                <a:cubicBezTo>
                  <a:pt x="36" y="671"/>
                  <a:pt x="146" y="722"/>
                  <a:pt x="278" y="722"/>
                </a:cubicBezTo>
                <a:cubicBezTo>
                  <a:pt x="311" y="722"/>
                  <a:pt x="342" y="718"/>
                  <a:pt x="372" y="712"/>
                </a:cubicBezTo>
                <a:lnTo>
                  <a:pt x="365" y="729"/>
                </a:lnTo>
                <a:cubicBezTo>
                  <a:pt x="358" y="745"/>
                  <a:pt x="354" y="761"/>
                  <a:pt x="354" y="778"/>
                </a:cubicBezTo>
                <a:cubicBezTo>
                  <a:pt x="354" y="781"/>
                  <a:pt x="355" y="785"/>
                  <a:pt x="355" y="788"/>
                </a:cubicBezTo>
                <a:cubicBezTo>
                  <a:pt x="330" y="792"/>
                  <a:pt x="304" y="794"/>
                  <a:pt x="278" y="794"/>
                </a:cubicBezTo>
                <a:cubicBezTo>
                  <a:pt x="124" y="794"/>
                  <a:pt x="0" y="725"/>
                  <a:pt x="0" y="639"/>
                </a:cubicBezTo>
                <a:cubicBezTo>
                  <a:pt x="0" y="627"/>
                  <a:pt x="2" y="615"/>
                  <a:pt x="7" y="603"/>
                </a:cubicBezTo>
                <a:moveTo>
                  <a:pt x="411" y="592"/>
                </a:moveTo>
                <a:cubicBezTo>
                  <a:pt x="441" y="660"/>
                  <a:pt x="550" y="710"/>
                  <a:pt x="682" y="710"/>
                </a:cubicBezTo>
                <a:cubicBezTo>
                  <a:pt x="813" y="710"/>
                  <a:pt x="923" y="660"/>
                  <a:pt x="952" y="592"/>
                </a:cubicBezTo>
                <a:cubicBezTo>
                  <a:pt x="957" y="603"/>
                  <a:pt x="960" y="615"/>
                  <a:pt x="960" y="628"/>
                </a:cubicBezTo>
                <a:cubicBezTo>
                  <a:pt x="960" y="713"/>
                  <a:pt x="835" y="783"/>
                  <a:pt x="682" y="783"/>
                </a:cubicBezTo>
                <a:cubicBezTo>
                  <a:pt x="528" y="783"/>
                  <a:pt x="404" y="713"/>
                  <a:pt x="404" y="628"/>
                </a:cubicBezTo>
                <a:cubicBezTo>
                  <a:pt x="404" y="615"/>
                  <a:pt x="406" y="603"/>
                  <a:pt x="411" y="592"/>
                </a:cubicBezTo>
                <a:moveTo>
                  <a:pt x="7" y="440"/>
                </a:moveTo>
                <a:cubicBezTo>
                  <a:pt x="36" y="508"/>
                  <a:pt x="146" y="558"/>
                  <a:pt x="278" y="558"/>
                </a:cubicBezTo>
                <a:cubicBezTo>
                  <a:pt x="311" y="558"/>
                  <a:pt x="342" y="555"/>
                  <a:pt x="372" y="549"/>
                </a:cubicBezTo>
                <a:lnTo>
                  <a:pt x="365" y="565"/>
                </a:lnTo>
                <a:cubicBezTo>
                  <a:pt x="358" y="581"/>
                  <a:pt x="354" y="598"/>
                  <a:pt x="354" y="614"/>
                </a:cubicBezTo>
                <a:cubicBezTo>
                  <a:pt x="354" y="618"/>
                  <a:pt x="355" y="621"/>
                  <a:pt x="355" y="625"/>
                </a:cubicBezTo>
                <a:cubicBezTo>
                  <a:pt x="330" y="629"/>
                  <a:pt x="304" y="631"/>
                  <a:pt x="278" y="631"/>
                </a:cubicBezTo>
                <a:cubicBezTo>
                  <a:pt x="124" y="631"/>
                  <a:pt x="0" y="561"/>
                  <a:pt x="0" y="476"/>
                </a:cubicBezTo>
                <a:cubicBezTo>
                  <a:pt x="0" y="463"/>
                  <a:pt x="2" y="451"/>
                  <a:pt x="7" y="440"/>
                </a:cubicBezTo>
                <a:moveTo>
                  <a:pt x="411" y="428"/>
                </a:moveTo>
                <a:cubicBezTo>
                  <a:pt x="441" y="496"/>
                  <a:pt x="550" y="547"/>
                  <a:pt x="682" y="547"/>
                </a:cubicBezTo>
                <a:cubicBezTo>
                  <a:pt x="813" y="547"/>
                  <a:pt x="923" y="496"/>
                  <a:pt x="952" y="428"/>
                </a:cubicBezTo>
                <a:cubicBezTo>
                  <a:pt x="957" y="440"/>
                  <a:pt x="960" y="452"/>
                  <a:pt x="960" y="465"/>
                </a:cubicBezTo>
                <a:cubicBezTo>
                  <a:pt x="960" y="550"/>
                  <a:pt x="835" y="619"/>
                  <a:pt x="682" y="619"/>
                </a:cubicBezTo>
                <a:cubicBezTo>
                  <a:pt x="528" y="619"/>
                  <a:pt x="404" y="550"/>
                  <a:pt x="404" y="465"/>
                </a:cubicBezTo>
                <a:cubicBezTo>
                  <a:pt x="404" y="452"/>
                  <a:pt x="406" y="440"/>
                  <a:pt x="411" y="428"/>
                </a:cubicBezTo>
                <a:moveTo>
                  <a:pt x="7" y="276"/>
                </a:moveTo>
                <a:cubicBezTo>
                  <a:pt x="36" y="344"/>
                  <a:pt x="146" y="395"/>
                  <a:pt x="278" y="395"/>
                </a:cubicBezTo>
                <a:cubicBezTo>
                  <a:pt x="311" y="395"/>
                  <a:pt x="342" y="392"/>
                  <a:pt x="372" y="386"/>
                </a:cubicBezTo>
                <a:lnTo>
                  <a:pt x="365" y="402"/>
                </a:lnTo>
                <a:cubicBezTo>
                  <a:pt x="358" y="418"/>
                  <a:pt x="354" y="434"/>
                  <a:pt x="354" y="451"/>
                </a:cubicBezTo>
                <a:cubicBezTo>
                  <a:pt x="354" y="454"/>
                  <a:pt x="355" y="458"/>
                  <a:pt x="355" y="461"/>
                </a:cubicBezTo>
                <a:cubicBezTo>
                  <a:pt x="330" y="465"/>
                  <a:pt x="304" y="467"/>
                  <a:pt x="278" y="467"/>
                </a:cubicBezTo>
                <a:cubicBezTo>
                  <a:pt x="124" y="467"/>
                  <a:pt x="0" y="398"/>
                  <a:pt x="0" y="313"/>
                </a:cubicBezTo>
                <a:cubicBezTo>
                  <a:pt x="0" y="300"/>
                  <a:pt x="2" y="288"/>
                  <a:pt x="7" y="276"/>
                </a:cubicBezTo>
                <a:moveTo>
                  <a:pt x="682" y="152"/>
                </a:moveTo>
                <a:cubicBezTo>
                  <a:pt x="835" y="152"/>
                  <a:pt x="960" y="221"/>
                  <a:pt x="960" y="306"/>
                </a:cubicBezTo>
                <a:cubicBezTo>
                  <a:pt x="960" y="392"/>
                  <a:pt x="835" y="461"/>
                  <a:pt x="682" y="461"/>
                </a:cubicBezTo>
                <a:cubicBezTo>
                  <a:pt x="528" y="461"/>
                  <a:pt x="404" y="392"/>
                  <a:pt x="404" y="306"/>
                </a:cubicBezTo>
                <a:cubicBezTo>
                  <a:pt x="404" y="221"/>
                  <a:pt x="528" y="152"/>
                  <a:pt x="682" y="152"/>
                </a:cubicBezTo>
                <a:moveTo>
                  <a:pt x="278" y="0"/>
                </a:moveTo>
                <a:cubicBezTo>
                  <a:pt x="409" y="0"/>
                  <a:pt x="519" y="50"/>
                  <a:pt x="548" y="119"/>
                </a:cubicBezTo>
                <a:cubicBezTo>
                  <a:pt x="434" y="146"/>
                  <a:pt x="354" y="213"/>
                  <a:pt x="354" y="293"/>
                </a:cubicBezTo>
                <a:cubicBezTo>
                  <a:pt x="354" y="296"/>
                  <a:pt x="355" y="299"/>
                  <a:pt x="355" y="303"/>
                </a:cubicBezTo>
                <a:cubicBezTo>
                  <a:pt x="330" y="307"/>
                  <a:pt x="304" y="309"/>
                  <a:pt x="278" y="309"/>
                </a:cubicBezTo>
                <a:cubicBezTo>
                  <a:pt x="124" y="309"/>
                  <a:pt x="0" y="240"/>
                  <a:pt x="0" y="154"/>
                </a:cubicBezTo>
                <a:cubicBezTo>
                  <a:pt x="0" y="69"/>
                  <a:pt x="124" y="0"/>
                  <a:pt x="278" y="0"/>
                </a:cubicBezTo>
              </a:path>
            </a:pathLst>
          </a:custGeom>
          <a:solidFill>
            <a:srgbClr val="EDF8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0" name="path"/>
          <p:cNvSpPr/>
          <p:nvPr/>
        </p:nvSpPr>
        <p:spPr>
          <a:xfrm>
            <a:off x="2648839" y="2785491"/>
            <a:ext cx="660400" cy="531812"/>
          </a:xfrm>
          <a:custGeom>
            <a:avLst/>
            <a:gdLst/>
            <a:ahLst/>
            <a:cxnLst/>
            <a:rect l="0" t="0" r="0" b="0"/>
            <a:pathLst>
              <a:path w="1040" h="837">
                <a:moveTo>
                  <a:pt x="574" y="439"/>
                </a:moveTo>
                <a:lnTo>
                  <a:pt x="882" y="673"/>
                </a:lnTo>
                <a:lnTo>
                  <a:pt x="727" y="686"/>
                </a:lnTo>
                <a:lnTo>
                  <a:pt x="788" y="813"/>
                </a:lnTo>
                <a:lnTo>
                  <a:pt x="738" y="837"/>
                </a:lnTo>
                <a:lnTo>
                  <a:pt x="675" y="708"/>
                </a:lnTo>
                <a:lnTo>
                  <a:pt x="570" y="825"/>
                </a:lnTo>
                <a:lnTo>
                  <a:pt x="574" y="439"/>
                </a:lnTo>
                <a:close/>
                <a:moveTo>
                  <a:pt x="23" y="367"/>
                </a:moveTo>
                <a:lnTo>
                  <a:pt x="23" y="480"/>
                </a:lnTo>
                <a:lnTo>
                  <a:pt x="135" y="480"/>
                </a:lnTo>
                <a:lnTo>
                  <a:pt x="135" y="367"/>
                </a:lnTo>
                <a:lnTo>
                  <a:pt x="23" y="367"/>
                </a:lnTo>
                <a:close/>
                <a:moveTo>
                  <a:pt x="904" y="21"/>
                </a:moveTo>
                <a:lnTo>
                  <a:pt x="904" y="133"/>
                </a:lnTo>
                <a:lnTo>
                  <a:pt x="1016" y="133"/>
                </a:lnTo>
                <a:lnTo>
                  <a:pt x="1016" y="21"/>
                </a:lnTo>
                <a:lnTo>
                  <a:pt x="904" y="21"/>
                </a:lnTo>
                <a:close/>
                <a:moveTo>
                  <a:pt x="881" y="0"/>
                </a:moveTo>
                <a:lnTo>
                  <a:pt x="1040" y="0"/>
                </a:lnTo>
                <a:lnTo>
                  <a:pt x="1040" y="156"/>
                </a:lnTo>
                <a:lnTo>
                  <a:pt x="970" y="156"/>
                </a:lnTo>
                <a:lnTo>
                  <a:pt x="971" y="317"/>
                </a:lnTo>
                <a:lnTo>
                  <a:pt x="998" y="317"/>
                </a:lnTo>
                <a:lnTo>
                  <a:pt x="998" y="396"/>
                </a:lnTo>
                <a:lnTo>
                  <a:pt x="920" y="396"/>
                </a:lnTo>
                <a:lnTo>
                  <a:pt x="920" y="317"/>
                </a:lnTo>
                <a:lnTo>
                  <a:pt x="950" y="317"/>
                </a:lnTo>
                <a:lnTo>
                  <a:pt x="948" y="156"/>
                </a:lnTo>
                <a:lnTo>
                  <a:pt x="944" y="156"/>
                </a:lnTo>
                <a:lnTo>
                  <a:pt x="929" y="198"/>
                </a:lnTo>
                <a:lnTo>
                  <a:pt x="913" y="237"/>
                </a:lnTo>
                <a:lnTo>
                  <a:pt x="893" y="274"/>
                </a:lnTo>
                <a:lnTo>
                  <a:pt x="870" y="306"/>
                </a:lnTo>
                <a:lnTo>
                  <a:pt x="843" y="334"/>
                </a:lnTo>
                <a:lnTo>
                  <a:pt x="812" y="359"/>
                </a:lnTo>
                <a:lnTo>
                  <a:pt x="774" y="380"/>
                </a:lnTo>
                <a:lnTo>
                  <a:pt x="735" y="393"/>
                </a:lnTo>
                <a:lnTo>
                  <a:pt x="696" y="402"/>
                </a:lnTo>
                <a:lnTo>
                  <a:pt x="655" y="404"/>
                </a:lnTo>
                <a:lnTo>
                  <a:pt x="655" y="431"/>
                </a:lnTo>
                <a:lnTo>
                  <a:pt x="497" y="431"/>
                </a:lnTo>
                <a:lnTo>
                  <a:pt x="497" y="384"/>
                </a:lnTo>
                <a:lnTo>
                  <a:pt x="444" y="371"/>
                </a:lnTo>
                <a:lnTo>
                  <a:pt x="392" y="359"/>
                </a:lnTo>
                <a:lnTo>
                  <a:pt x="342" y="351"/>
                </a:lnTo>
                <a:lnTo>
                  <a:pt x="296" y="348"/>
                </a:lnTo>
                <a:lnTo>
                  <a:pt x="259" y="351"/>
                </a:lnTo>
                <a:lnTo>
                  <a:pt x="224" y="357"/>
                </a:lnTo>
                <a:lnTo>
                  <a:pt x="189" y="371"/>
                </a:lnTo>
                <a:lnTo>
                  <a:pt x="157" y="393"/>
                </a:lnTo>
                <a:lnTo>
                  <a:pt x="157" y="501"/>
                </a:lnTo>
                <a:lnTo>
                  <a:pt x="0" y="501"/>
                </a:lnTo>
                <a:lnTo>
                  <a:pt x="0" y="344"/>
                </a:lnTo>
                <a:lnTo>
                  <a:pt x="78" y="344"/>
                </a:lnTo>
                <a:lnTo>
                  <a:pt x="77" y="187"/>
                </a:lnTo>
                <a:lnTo>
                  <a:pt x="50" y="187"/>
                </a:lnTo>
                <a:lnTo>
                  <a:pt x="50" y="109"/>
                </a:lnTo>
                <a:lnTo>
                  <a:pt x="129" y="109"/>
                </a:lnTo>
                <a:lnTo>
                  <a:pt x="129" y="187"/>
                </a:lnTo>
                <a:lnTo>
                  <a:pt x="99" y="187"/>
                </a:lnTo>
                <a:lnTo>
                  <a:pt x="100" y="344"/>
                </a:lnTo>
                <a:lnTo>
                  <a:pt x="111" y="344"/>
                </a:lnTo>
                <a:lnTo>
                  <a:pt x="146" y="319"/>
                </a:lnTo>
                <a:lnTo>
                  <a:pt x="181" y="302"/>
                </a:lnTo>
                <a:lnTo>
                  <a:pt x="220" y="288"/>
                </a:lnTo>
                <a:lnTo>
                  <a:pt x="258" y="282"/>
                </a:lnTo>
                <a:lnTo>
                  <a:pt x="296" y="280"/>
                </a:lnTo>
                <a:lnTo>
                  <a:pt x="346" y="283"/>
                </a:lnTo>
                <a:lnTo>
                  <a:pt x="397" y="291"/>
                </a:lnTo>
                <a:lnTo>
                  <a:pt x="448" y="302"/>
                </a:lnTo>
                <a:lnTo>
                  <a:pt x="497" y="313"/>
                </a:lnTo>
                <a:lnTo>
                  <a:pt x="497" y="274"/>
                </a:lnTo>
                <a:lnTo>
                  <a:pt x="655" y="274"/>
                </a:lnTo>
                <a:lnTo>
                  <a:pt x="655" y="336"/>
                </a:lnTo>
                <a:lnTo>
                  <a:pt x="687" y="334"/>
                </a:lnTo>
                <a:lnTo>
                  <a:pt x="717" y="328"/>
                </a:lnTo>
                <a:lnTo>
                  <a:pt x="747" y="317"/>
                </a:lnTo>
                <a:lnTo>
                  <a:pt x="775" y="302"/>
                </a:lnTo>
                <a:lnTo>
                  <a:pt x="801" y="282"/>
                </a:lnTo>
                <a:lnTo>
                  <a:pt x="824" y="255"/>
                </a:lnTo>
                <a:lnTo>
                  <a:pt x="845" y="219"/>
                </a:lnTo>
                <a:lnTo>
                  <a:pt x="864" y="178"/>
                </a:lnTo>
                <a:lnTo>
                  <a:pt x="881" y="135"/>
                </a:lnTo>
                <a:lnTo>
                  <a:pt x="881" y="0"/>
                </a:lnTo>
              </a:path>
            </a:pathLst>
          </a:custGeom>
          <a:solidFill>
            <a:srgbClr val="EDF8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2" name="textbox 272"/>
          <p:cNvSpPr/>
          <p:nvPr/>
        </p:nvSpPr>
        <p:spPr>
          <a:xfrm>
            <a:off x="8681600" y="3615203"/>
            <a:ext cx="1470660" cy="287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95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8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数倍降低投入</a:t>
            </a:r>
            <a:endParaRPr lang="Microsoft YaHei" altLang="Microsoft YaHei" sz="1800" dirty="0"/>
          </a:p>
        </p:txBody>
      </p:sp>
      <p:sp>
        <p:nvSpPr>
          <p:cNvPr id="274" name="path"/>
          <p:cNvSpPr/>
          <p:nvPr/>
        </p:nvSpPr>
        <p:spPr>
          <a:xfrm>
            <a:off x="5993701" y="2842641"/>
            <a:ext cx="406400" cy="474662"/>
          </a:xfrm>
          <a:custGeom>
            <a:avLst/>
            <a:gdLst/>
            <a:ahLst/>
            <a:cxnLst/>
            <a:rect l="0" t="0" r="0" b="0"/>
            <a:pathLst>
              <a:path w="640" h="747">
                <a:moveTo>
                  <a:pt x="203" y="376"/>
                </a:moveTo>
                <a:moveTo>
                  <a:pt x="203" y="376"/>
                </a:moveTo>
                <a:lnTo>
                  <a:pt x="191" y="378"/>
                </a:lnTo>
                <a:lnTo>
                  <a:pt x="181" y="384"/>
                </a:lnTo>
                <a:lnTo>
                  <a:pt x="174" y="395"/>
                </a:lnTo>
                <a:lnTo>
                  <a:pt x="172" y="407"/>
                </a:lnTo>
                <a:lnTo>
                  <a:pt x="174" y="420"/>
                </a:lnTo>
                <a:lnTo>
                  <a:pt x="181" y="429"/>
                </a:lnTo>
                <a:lnTo>
                  <a:pt x="191" y="437"/>
                </a:lnTo>
                <a:lnTo>
                  <a:pt x="203" y="438"/>
                </a:lnTo>
                <a:lnTo>
                  <a:pt x="215" y="437"/>
                </a:lnTo>
                <a:lnTo>
                  <a:pt x="226" y="429"/>
                </a:lnTo>
                <a:lnTo>
                  <a:pt x="232" y="420"/>
                </a:lnTo>
                <a:lnTo>
                  <a:pt x="235" y="407"/>
                </a:lnTo>
                <a:lnTo>
                  <a:pt x="232" y="395"/>
                </a:lnTo>
                <a:lnTo>
                  <a:pt x="226" y="384"/>
                </a:lnTo>
                <a:lnTo>
                  <a:pt x="215" y="378"/>
                </a:lnTo>
                <a:lnTo>
                  <a:pt x="203" y="376"/>
                </a:lnTo>
                <a:close/>
                <a:moveTo>
                  <a:pt x="202" y="291"/>
                </a:moveTo>
                <a:moveTo>
                  <a:pt x="202" y="291"/>
                </a:moveTo>
                <a:lnTo>
                  <a:pt x="204" y="291"/>
                </a:lnTo>
                <a:lnTo>
                  <a:pt x="207" y="294"/>
                </a:lnTo>
                <a:lnTo>
                  <a:pt x="209" y="295"/>
                </a:lnTo>
                <a:lnTo>
                  <a:pt x="212" y="300"/>
                </a:lnTo>
                <a:lnTo>
                  <a:pt x="220" y="325"/>
                </a:lnTo>
                <a:lnTo>
                  <a:pt x="225" y="333"/>
                </a:lnTo>
                <a:lnTo>
                  <a:pt x="232" y="338"/>
                </a:lnTo>
                <a:lnTo>
                  <a:pt x="241" y="339"/>
                </a:lnTo>
                <a:lnTo>
                  <a:pt x="250" y="337"/>
                </a:lnTo>
                <a:lnTo>
                  <a:pt x="273" y="326"/>
                </a:lnTo>
                <a:lnTo>
                  <a:pt x="277" y="325"/>
                </a:lnTo>
                <a:lnTo>
                  <a:pt x="280" y="324"/>
                </a:lnTo>
                <a:lnTo>
                  <a:pt x="283" y="324"/>
                </a:lnTo>
                <a:lnTo>
                  <a:pt x="286" y="325"/>
                </a:lnTo>
                <a:lnTo>
                  <a:pt x="286" y="327"/>
                </a:lnTo>
                <a:lnTo>
                  <a:pt x="286" y="330"/>
                </a:lnTo>
                <a:lnTo>
                  <a:pt x="286" y="333"/>
                </a:lnTo>
                <a:lnTo>
                  <a:pt x="285" y="337"/>
                </a:lnTo>
                <a:lnTo>
                  <a:pt x="273" y="360"/>
                </a:lnTo>
                <a:lnTo>
                  <a:pt x="271" y="369"/>
                </a:lnTo>
                <a:lnTo>
                  <a:pt x="273" y="378"/>
                </a:lnTo>
                <a:lnTo>
                  <a:pt x="277" y="386"/>
                </a:lnTo>
                <a:lnTo>
                  <a:pt x="286" y="390"/>
                </a:lnTo>
                <a:lnTo>
                  <a:pt x="309" y="399"/>
                </a:lnTo>
                <a:lnTo>
                  <a:pt x="315" y="401"/>
                </a:lnTo>
                <a:lnTo>
                  <a:pt x="318" y="403"/>
                </a:lnTo>
                <a:lnTo>
                  <a:pt x="319" y="407"/>
                </a:lnTo>
                <a:lnTo>
                  <a:pt x="319" y="408"/>
                </a:lnTo>
                <a:lnTo>
                  <a:pt x="318" y="410"/>
                </a:lnTo>
                <a:lnTo>
                  <a:pt x="315" y="413"/>
                </a:lnTo>
                <a:lnTo>
                  <a:pt x="309" y="416"/>
                </a:lnTo>
                <a:lnTo>
                  <a:pt x="286" y="424"/>
                </a:lnTo>
                <a:lnTo>
                  <a:pt x="277" y="428"/>
                </a:lnTo>
                <a:lnTo>
                  <a:pt x="273" y="435"/>
                </a:lnTo>
                <a:lnTo>
                  <a:pt x="271" y="445"/>
                </a:lnTo>
                <a:lnTo>
                  <a:pt x="273" y="453"/>
                </a:lnTo>
                <a:lnTo>
                  <a:pt x="285" y="477"/>
                </a:lnTo>
                <a:lnTo>
                  <a:pt x="286" y="482"/>
                </a:lnTo>
                <a:lnTo>
                  <a:pt x="286" y="485"/>
                </a:lnTo>
                <a:lnTo>
                  <a:pt x="286" y="487"/>
                </a:lnTo>
                <a:lnTo>
                  <a:pt x="286" y="489"/>
                </a:lnTo>
                <a:lnTo>
                  <a:pt x="283" y="490"/>
                </a:lnTo>
                <a:lnTo>
                  <a:pt x="280" y="491"/>
                </a:lnTo>
                <a:lnTo>
                  <a:pt x="277" y="490"/>
                </a:lnTo>
                <a:lnTo>
                  <a:pt x="273" y="488"/>
                </a:lnTo>
                <a:lnTo>
                  <a:pt x="250" y="477"/>
                </a:lnTo>
                <a:lnTo>
                  <a:pt x="241" y="475"/>
                </a:lnTo>
                <a:lnTo>
                  <a:pt x="232" y="476"/>
                </a:lnTo>
                <a:lnTo>
                  <a:pt x="225" y="482"/>
                </a:lnTo>
                <a:lnTo>
                  <a:pt x="220" y="490"/>
                </a:lnTo>
                <a:lnTo>
                  <a:pt x="212" y="514"/>
                </a:lnTo>
                <a:lnTo>
                  <a:pt x="209" y="518"/>
                </a:lnTo>
                <a:lnTo>
                  <a:pt x="207" y="521"/>
                </a:lnTo>
                <a:lnTo>
                  <a:pt x="204" y="523"/>
                </a:lnTo>
                <a:lnTo>
                  <a:pt x="202" y="523"/>
                </a:lnTo>
                <a:lnTo>
                  <a:pt x="200" y="521"/>
                </a:lnTo>
                <a:lnTo>
                  <a:pt x="198" y="518"/>
                </a:lnTo>
                <a:lnTo>
                  <a:pt x="196" y="514"/>
                </a:lnTo>
                <a:lnTo>
                  <a:pt x="186" y="490"/>
                </a:lnTo>
                <a:lnTo>
                  <a:pt x="182" y="482"/>
                </a:lnTo>
                <a:lnTo>
                  <a:pt x="175" y="476"/>
                </a:lnTo>
                <a:lnTo>
                  <a:pt x="167" y="475"/>
                </a:lnTo>
                <a:lnTo>
                  <a:pt x="158" y="477"/>
                </a:lnTo>
                <a:lnTo>
                  <a:pt x="134" y="488"/>
                </a:lnTo>
                <a:lnTo>
                  <a:pt x="130" y="490"/>
                </a:lnTo>
                <a:lnTo>
                  <a:pt x="126" y="491"/>
                </a:lnTo>
                <a:lnTo>
                  <a:pt x="124" y="490"/>
                </a:lnTo>
                <a:lnTo>
                  <a:pt x="122" y="489"/>
                </a:lnTo>
                <a:lnTo>
                  <a:pt x="121" y="487"/>
                </a:lnTo>
                <a:lnTo>
                  <a:pt x="120" y="485"/>
                </a:lnTo>
                <a:lnTo>
                  <a:pt x="121" y="482"/>
                </a:lnTo>
                <a:lnTo>
                  <a:pt x="123" y="477"/>
                </a:lnTo>
                <a:lnTo>
                  <a:pt x="133" y="453"/>
                </a:lnTo>
                <a:lnTo>
                  <a:pt x="135" y="445"/>
                </a:lnTo>
                <a:lnTo>
                  <a:pt x="134" y="435"/>
                </a:lnTo>
                <a:lnTo>
                  <a:pt x="129" y="428"/>
                </a:lnTo>
                <a:lnTo>
                  <a:pt x="122" y="424"/>
                </a:lnTo>
                <a:lnTo>
                  <a:pt x="97" y="416"/>
                </a:lnTo>
                <a:lnTo>
                  <a:pt x="93" y="413"/>
                </a:lnTo>
                <a:lnTo>
                  <a:pt x="90" y="410"/>
                </a:lnTo>
                <a:lnTo>
                  <a:pt x="87" y="408"/>
                </a:lnTo>
                <a:lnTo>
                  <a:pt x="87" y="407"/>
                </a:lnTo>
                <a:lnTo>
                  <a:pt x="90" y="403"/>
                </a:lnTo>
                <a:lnTo>
                  <a:pt x="93" y="401"/>
                </a:lnTo>
                <a:lnTo>
                  <a:pt x="97" y="399"/>
                </a:lnTo>
                <a:lnTo>
                  <a:pt x="122" y="390"/>
                </a:lnTo>
                <a:lnTo>
                  <a:pt x="129" y="386"/>
                </a:lnTo>
                <a:lnTo>
                  <a:pt x="134" y="378"/>
                </a:lnTo>
                <a:lnTo>
                  <a:pt x="135" y="369"/>
                </a:lnTo>
                <a:lnTo>
                  <a:pt x="133" y="360"/>
                </a:lnTo>
                <a:lnTo>
                  <a:pt x="123" y="337"/>
                </a:lnTo>
                <a:lnTo>
                  <a:pt x="121" y="333"/>
                </a:lnTo>
                <a:lnTo>
                  <a:pt x="120" y="330"/>
                </a:lnTo>
                <a:lnTo>
                  <a:pt x="121" y="327"/>
                </a:lnTo>
                <a:lnTo>
                  <a:pt x="122" y="325"/>
                </a:lnTo>
                <a:lnTo>
                  <a:pt x="124" y="324"/>
                </a:lnTo>
                <a:lnTo>
                  <a:pt x="126" y="324"/>
                </a:lnTo>
                <a:lnTo>
                  <a:pt x="130" y="325"/>
                </a:lnTo>
                <a:lnTo>
                  <a:pt x="134" y="326"/>
                </a:lnTo>
                <a:lnTo>
                  <a:pt x="158" y="337"/>
                </a:lnTo>
                <a:lnTo>
                  <a:pt x="167" y="339"/>
                </a:lnTo>
                <a:lnTo>
                  <a:pt x="175" y="338"/>
                </a:lnTo>
                <a:lnTo>
                  <a:pt x="182" y="333"/>
                </a:lnTo>
                <a:lnTo>
                  <a:pt x="186" y="325"/>
                </a:lnTo>
                <a:lnTo>
                  <a:pt x="196" y="300"/>
                </a:lnTo>
                <a:lnTo>
                  <a:pt x="198" y="295"/>
                </a:lnTo>
                <a:lnTo>
                  <a:pt x="200" y="294"/>
                </a:lnTo>
                <a:lnTo>
                  <a:pt x="202" y="291"/>
                </a:lnTo>
                <a:close/>
                <a:moveTo>
                  <a:pt x="49" y="139"/>
                </a:moveTo>
                <a:moveTo>
                  <a:pt x="49" y="139"/>
                </a:moveTo>
                <a:lnTo>
                  <a:pt x="49" y="502"/>
                </a:lnTo>
                <a:lnTo>
                  <a:pt x="262" y="585"/>
                </a:lnTo>
                <a:lnTo>
                  <a:pt x="347" y="411"/>
                </a:lnTo>
                <a:lnTo>
                  <a:pt x="342" y="395"/>
                </a:lnTo>
                <a:lnTo>
                  <a:pt x="342" y="376"/>
                </a:lnTo>
                <a:lnTo>
                  <a:pt x="347" y="358"/>
                </a:lnTo>
                <a:lnTo>
                  <a:pt x="357" y="345"/>
                </a:lnTo>
                <a:lnTo>
                  <a:pt x="368" y="333"/>
                </a:lnTo>
                <a:lnTo>
                  <a:pt x="380" y="326"/>
                </a:lnTo>
                <a:lnTo>
                  <a:pt x="395" y="322"/>
                </a:lnTo>
                <a:lnTo>
                  <a:pt x="368" y="361"/>
                </a:lnTo>
                <a:lnTo>
                  <a:pt x="380" y="408"/>
                </a:lnTo>
                <a:lnTo>
                  <a:pt x="427" y="407"/>
                </a:lnTo>
                <a:lnTo>
                  <a:pt x="457" y="365"/>
                </a:lnTo>
                <a:lnTo>
                  <a:pt x="458" y="379"/>
                </a:lnTo>
                <a:lnTo>
                  <a:pt x="457" y="393"/>
                </a:lnTo>
                <a:lnTo>
                  <a:pt x="451" y="408"/>
                </a:lnTo>
                <a:lnTo>
                  <a:pt x="444" y="420"/>
                </a:lnTo>
                <a:lnTo>
                  <a:pt x="434" y="430"/>
                </a:lnTo>
                <a:lnTo>
                  <a:pt x="422" y="437"/>
                </a:lnTo>
                <a:lnTo>
                  <a:pt x="410" y="443"/>
                </a:lnTo>
                <a:lnTo>
                  <a:pt x="328" y="610"/>
                </a:lnTo>
                <a:lnTo>
                  <a:pt x="499" y="675"/>
                </a:lnTo>
                <a:lnTo>
                  <a:pt x="499" y="277"/>
                </a:lnTo>
                <a:lnTo>
                  <a:pt x="49" y="139"/>
                </a:lnTo>
                <a:close/>
                <a:moveTo>
                  <a:pt x="0" y="71"/>
                </a:moveTo>
                <a:moveTo>
                  <a:pt x="0" y="71"/>
                </a:moveTo>
                <a:lnTo>
                  <a:pt x="549" y="241"/>
                </a:lnTo>
                <a:lnTo>
                  <a:pt x="549" y="747"/>
                </a:lnTo>
                <a:lnTo>
                  <a:pt x="0" y="537"/>
                </a:lnTo>
                <a:lnTo>
                  <a:pt x="0" y="71"/>
                </a:lnTo>
                <a:close/>
                <a:moveTo>
                  <a:pt x="248" y="243"/>
                </a:moveTo>
                <a:moveTo>
                  <a:pt x="248" y="243"/>
                </a:moveTo>
                <a:lnTo>
                  <a:pt x="257" y="246"/>
                </a:lnTo>
                <a:lnTo>
                  <a:pt x="265" y="253"/>
                </a:lnTo>
                <a:lnTo>
                  <a:pt x="267" y="264"/>
                </a:lnTo>
                <a:lnTo>
                  <a:pt x="264" y="273"/>
                </a:lnTo>
                <a:lnTo>
                  <a:pt x="256" y="280"/>
                </a:lnTo>
                <a:lnTo>
                  <a:pt x="246" y="283"/>
                </a:lnTo>
                <a:lnTo>
                  <a:pt x="236" y="280"/>
                </a:lnTo>
                <a:lnTo>
                  <a:pt x="229" y="273"/>
                </a:lnTo>
                <a:lnTo>
                  <a:pt x="227" y="262"/>
                </a:lnTo>
                <a:lnTo>
                  <a:pt x="230" y="253"/>
                </a:lnTo>
                <a:lnTo>
                  <a:pt x="238" y="246"/>
                </a:lnTo>
                <a:lnTo>
                  <a:pt x="248" y="243"/>
                </a:lnTo>
                <a:close/>
                <a:moveTo>
                  <a:pt x="177" y="219"/>
                </a:moveTo>
                <a:moveTo>
                  <a:pt x="177" y="219"/>
                </a:moveTo>
                <a:lnTo>
                  <a:pt x="186" y="222"/>
                </a:lnTo>
                <a:lnTo>
                  <a:pt x="194" y="229"/>
                </a:lnTo>
                <a:lnTo>
                  <a:pt x="196" y="240"/>
                </a:lnTo>
                <a:lnTo>
                  <a:pt x="193" y="249"/>
                </a:lnTo>
                <a:lnTo>
                  <a:pt x="185" y="256"/>
                </a:lnTo>
                <a:lnTo>
                  <a:pt x="175" y="259"/>
                </a:lnTo>
                <a:lnTo>
                  <a:pt x="165" y="256"/>
                </a:lnTo>
                <a:lnTo>
                  <a:pt x="158" y="249"/>
                </a:lnTo>
                <a:lnTo>
                  <a:pt x="156" y="238"/>
                </a:lnTo>
                <a:lnTo>
                  <a:pt x="159" y="229"/>
                </a:lnTo>
                <a:lnTo>
                  <a:pt x="167" y="222"/>
                </a:lnTo>
                <a:lnTo>
                  <a:pt x="177" y="219"/>
                </a:lnTo>
                <a:close/>
                <a:moveTo>
                  <a:pt x="106" y="196"/>
                </a:moveTo>
                <a:moveTo>
                  <a:pt x="106" y="196"/>
                </a:moveTo>
                <a:lnTo>
                  <a:pt x="115" y="199"/>
                </a:lnTo>
                <a:lnTo>
                  <a:pt x="123" y="207"/>
                </a:lnTo>
                <a:lnTo>
                  <a:pt x="125" y="216"/>
                </a:lnTo>
                <a:lnTo>
                  <a:pt x="122" y="225"/>
                </a:lnTo>
                <a:lnTo>
                  <a:pt x="114" y="232"/>
                </a:lnTo>
                <a:lnTo>
                  <a:pt x="104" y="235"/>
                </a:lnTo>
                <a:lnTo>
                  <a:pt x="94" y="232"/>
                </a:lnTo>
                <a:lnTo>
                  <a:pt x="87" y="225"/>
                </a:lnTo>
                <a:lnTo>
                  <a:pt x="85" y="214"/>
                </a:lnTo>
                <a:lnTo>
                  <a:pt x="88" y="205"/>
                </a:lnTo>
                <a:lnTo>
                  <a:pt x="96" y="198"/>
                </a:lnTo>
                <a:lnTo>
                  <a:pt x="106" y="196"/>
                </a:lnTo>
                <a:close/>
                <a:moveTo>
                  <a:pt x="90" y="0"/>
                </a:moveTo>
                <a:moveTo>
                  <a:pt x="90" y="0"/>
                </a:moveTo>
                <a:lnTo>
                  <a:pt x="640" y="186"/>
                </a:lnTo>
                <a:lnTo>
                  <a:pt x="640" y="651"/>
                </a:lnTo>
                <a:lnTo>
                  <a:pt x="594" y="636"/>
                </a:lnTo>
                <a:lnTo>
                  <a:pt x="594" y="216"/>
                </a:lnTo>
                <a:lnTo>
                  <a:pt x="90" y="47"/>
                </a:lnTo>
                <a:lnTo>
                  <a:pt x="90" y="0"/>
                </a:lnTo>
              </a:path>
            </a:pathLst>
          </a:custGeom>
          <a:solidFill>
            <a:srgbClr val="EDF8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6" name="path"/>
          <p:cNvSpPr/>
          <p:nvPr/>
        </p:nvSpPr>
        <p:spPr>
          <a:xfrm>
            <a:off x="7570469" y="4697983"/>
            <a:ext cx="354991" cy="99631"/>
          </a:xfrm>
          <a:custGeom>
            <a:avLst/>
            <a:gdLst/>
            <a:ahLst/>
            <a:cxnLst/>
            <a:rect l="0" t="0" r="0" b="0"/>
            <a:pathLst>
              <a:path w="559" h="156">
                <a:moveTo>
                  <a:pt x="527" y="94"/>
                </a:moveTo>
                <a:moveTo>
                  <a:pt x="527" y="94"/>
                </a:moveTo>
                <a:lnTo>
                  <a:pt x="539" y="95"/>
                </a:lnTo>
                <a:lnTo>
                  <a:pt x="550" y="102"/>
                </a:lnTo>
                <a:lnTo>
                  <a:pt x="556" y="113"/>
                </a:lnTo>
                <a:lnTo>
                  <a:pt x="557" y="125"/>
                </a:lnTo>
                <a:lnTo>
                  <a:pt x="556" y="137"/>
                </a:lnTo>
                <a:lnTo>
                  <a:pt x="550" y="146"/>
                </a:lnTo>
                <a:lnTo>
                  <a:pt x="539" y="152"/>
                </a:lnTo>
                <a:lnTo>
                  <a:pt x="527" y="155"/>
                </a:lnTo>
                <a:lnTo>
                  <a:pt x="515" y="152"/>
                </a:lnTo>
                <a:lnTo>
                  <a:pt x="505" y="146"/>
                </a:lnTo>
                <a:lnTo>
                  <a:pt x="500" y="137"/>
                </a:lnTo>
                <a:lnTo>
                  <a:pt x="497" y="125"/>
                </a:lnTo>
                <a:lnTo>
                  <a:pt x="500" y="113"/>
                </a:lnTo>
                <a:lnTo>
                  <a:pt x="505" y="102"/>
                </a:lnTo>
                <a:lnTo>
                  <a:pt x="515" y="95"/>
                </a:lnTo>
                <a:lnTo>
                  <a:pt x="527" y="94"/>
                </a:lnTo>
                <a:close/>
                <a:moveTo>
                  <a:pt x="31" y="94"/>
                </a:moveTo>
                <a:moveTo>
                  <a:pt x="31" y="94"/>
                </a:moveTo>
                <a:lnTo>
                  <a:pt x="42" y="95"/>
                </a:lnTo>
                <a:lnTo>
                  <a:pt x="52" y="102"/>
                </a:lnTo>
                <a:lnTo>
                  <a:pt x="58" y="113"/>
                </a:lnTo>
                <a:lnTo>
                  <a:pt x="61" y="125"/>
                </a:lnTo>
                <a:lnTo>
                  <a:pt x="58" y="137"/>
                </a:lnTo>
                <a:lnTo>
                  <a:pt x="52" y="146"/>
                </a:lnTo>
                <a:lnTo>
                  <a:pt x="42" y="152"/>
                </a:lnTo>
                <a:lnTo>
                  <a:pt x="31" y="155"/>
                </a:lnTo>
                <a:lnTo>
                  <a:pt x="19" y="152"/>
                </a:lnTo>
                <a:lnTo>
                  <a:pt x="9" y="146"/>
                </a:lnTo>
                <a:lnTo>
                  <a:pt x="2" y="137"/>
                </a:lnTo>
                <a:lnTo>
                  <a:pt x="1" y="125"/>
                </a:lnTo>
                <a:lnTo>
                  <a:pt x="2" y="113"/>
                </a:lnTo>
                <a:lnTo>
                  <a:pt x="9" y="102"/>
                </a:lnTo>
                <a:lnTo>
                  <a:pt x="19" y="95"/>
                </a:lnTo>
                <a:lnTo>
                  <a:pt x="31" y="94"/>
                </a:lnTo>
                <a:close/>
                <a:moveTo>
                  <a:pt x="133" y="26"/>
                </a:moveTo>
                <a:moveTo>
                  <a:pt x="133" y="26"/>
                </a:moveTo>
                <a:lnTo>
                  <a:pt x="146" y="27"/>
                </a:lnTo>
                <a:lnTo>
                  <a:pt x="155" y="34"/>
                </a:lnTo>
                <a:lnTo>
                  <a:pt x="162" y="45"/>
                </a:lnTo>
                <a:lnTo>
                  <a:pt x="164" y="56"/>
                </a:lnTo>
                <a:lnTo>
                  <a:pt x="162" y="68"/>
                </a:lnTo>
                <a:lnTo>
                  <a:pt x="155" y="77"/>
                </a:lnTo>
                <a:lnTo>
                  <a:pt x="146" y="84"/>
                </a:lnTo>
                <a:lnTo>
                  <a:pt x="133" y="87"/>
                </a:lnTo>
                <a:lnTo>
                  <a:pt x="121" y="84"/>
                </a:lnTo>
                <a:lnTo>
                  <a:pt x="111" y="77"/>
                </a:lnTo>
                <a:lnTo>
                  <a:pt x="105" y="68"/>
                </a:lnTo>
                <a:lnTo>
                  <a:pt x="102" y="56"/>
                </a:lnTo>
                <a:lnTo>
                  <a:pt x="105" y="45"/>
                </a:lnTo>
                <a:lnTo>
                  <a:pt x="111" y="34"/>
                </a:lnTo>
                <a:lnTo>
                  <a:pt x="121" y="27"/>
                </a:lnTo>
                <a:lnTo>
                  <a:pt x="133" y="26"/>
                </a:lnTo>
                <a:close/>
                <a:moveTo>
                  <a:pt x="426" y="20"/>
                </a:moveTo>
                <a:moveTo>
                  <a:pt x="426" y="20"/>
                </a:moveTo>
                <a:lnTo>
                  <a:pt x="438" y="23"/>
                </a:lnTo>
                <a:lnTo>
                  <a:pt x="448" y="30"/>
                </a:lnTo>
                <a:lnTo>
                  <a:pt x="455" y="39"/>
                </a:lnTo>
                <a:lnTo>
                  <a:pt x="457" y="50"/>
                </a:lnTo>
                <a:lnTo>
                  <a:pt x="455" y="62"/>
                </a:lnTo>
                <a:lnTo>
                  <a:pt x="448" y="72"/>
                </a:lnTo>
                <a:lnTo>
                  <a:pt x="438" y="79"/>
                </a:lnTo>
                <a:lnTo>
                  <a:pt x="426" y="81"/>
                </a:lnTo>
                <a:lnTo>
                  <a:pt x="415" y="79"/>
                </a:lnTo>
                <a:lnTo>
                  <a:pt x="404" y="72"/>
                </a:lnTo>
                <a:lnTo>
                  <a:pt x="398" y="62"/>
                </a:lnTo>
                <a:lnTo>
                  <a:pt x="395" y="50"/>
                </a:lnTo>
                <a:lnTo>
                  <a:pt x="398" y="39"/>
                </a:lnTo>
                <a:lnTo>
                  <a:pt x="404" y="30"/>
                </a:lnTo>
                <a:lnTo>
                  <a:pt x="415" y="23"/>
                </a:lnTo>
                <a:lnTo>
                  <a:pt x="426" y="20"/>
                </a:lnTo>
                <a:close/>
                <a:moveTo>
                  <a:pt x="265" y="0"/>
                </a:moveTo>
                <a:moveTo>
                  <a:pt x="265" y="0"/>
                </a:moveTo>
                <a:lnTo>
                  <a:pt x="277" y="1"/>
                </a:lnTo>
                <a:lnTo>
                  <a:pt x="287" y="8"/>
                </a:lnTo>
                <a:lnTo>
                  <a:pt x="294" y="18"/>
                </a:lnTo>
                <a:lnTo>
                  <a:pt x="295" y="30"/>
                </a:lnTo>
                <a:lnTo>
                  <a:pt x="294" y="43"/>
                </a:lnTo>
                <a:lnTo>
                  <a:pt x="287" y="52"/>
                </a:lnTo>
                <a:lnTo>
                  <a:pt x="277" y="58"/>
                </a:lnTo>
                <a:lnTo>
                  <a:pt x="265" y="61"/>
                </a:lnTo>
                <a:lnTo>
                  <a:pt x="253" y="58"/>
                </a:lnTo>
                <a:lnTo>
                  <a:pt x="244" y="52"/>
                </a:lnTo>
                <a:lnTo>
                  <a:pt x="237" y="43"/>
                </a:lnTo>
                <a:lnTo>
                  <a:pt x="235" y="30"/>
                </a:lnTo>
                <a:lnTo>
                  <a:pt x="237" y="18"/>
                </a:lnTo>
                <a:lnTo>
                  <a:pt x="244" y="8"/>
                </a:lnTo>
                <a:lnTo>
                  <a:pt x="253" y="1"/>
                </a:lnTo>
                <a:lnTo>
                  <a:pt x="265" y="0"/>
                </a:lnTo>
              </a:path>
            </a:pathLst>
          </a:custGeom>
          <a:solidFill>
            <a:srgbClr val="EDF8F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8" name="rect"/>
          <p:cNvSpPr/>
          <p:nvPr/>
        </p:nvSpPr>
        <p:spPr>
          <a:xfrm>
            <a:off x="3077387" y="636701"/>
            <a:ext cx="876071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0" name="rect"/>
          <p:cNvSpPr/>
          <p:nvPr/>
        </p:nvSpPr>
        <p:spPr>
          <a:xfrm>
            <a:off x="8267116" y="636701"/>
            <a:ext cx="876058" cy="7620"/>
          </a:xfrm>
          <a:prstGeom prst="rect">
            <a:avLst/>
          </a:prstGeom>
          <a:solidFill>
            <a:srgbClr val="001B3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84" name="picture 2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6" name="textbox 286"/>
          <p:cNvSpPr/>
          <p:nvPr/>
        </p:nvSpPr>
        <p:spPr>
          <a:xfrm>
            <a:off x="6325563" y="1877805"/>
            <a:ext cx="2465704" cy="3315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488439" algn="l" rtl="0" eaLnBrk="0">
              <a:lnSpc>
                <a:spcPct val="86000"/>
              </a:lnSpc>
              <a:tabLst/>
            </a:pPr>
            <a:r>
              <a:rPr sz="3200" kern="0" spc="-2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  <a:endParaRPr lang="Microsoft YaHei" altLang="Microsoft YaHei" sz="3200" dirty="0"/>
          </a:p>
          <a:p>
            <a:pPr marL="150495" algn="l" rtl="0" eaLnBrk="0">
              <a:lnSpc>
                <a:spcPct val="92000"/>
              </a:lnSpc>
              <a:spcBef>
                <a:spcPts val="1503"/>
              </a:spcBef>
              <a:tabLst/>
            </a:pPr>
            <a:r>
              <a:rPr sz="1700" kern="0" spc="6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支持物理</a:t>
            </a:r>
            <a:r>
              <a:rPr sz="1700" kern="0" spc="-240" dirty="0"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、逻辑复制</a:t>
            </a:r>
            <a:endParaRPr lang="Microsoft YaHei" altLang="Microsoft YaHei" sz="1700" dirty="0"/>
          </a:p>
          <a:p>
            <a:pPr algn="r" rtl="0" eaLnBrk="0">
              <a:lnSpc>
                <a:spcPct val="89000"/>
              </a:lnSpc>
              <a:spcBef>
                <a:spcPts val="1454"/>
              </a:spcBef>
              <a:tabLst/>
            </a:pPr>
            <a:r>
              <a:rPr sz="12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物理复制是基于日志的复制</a:t>
            </a: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技术，</a:t>
            </a:r>
            <a:endParaRPr lang="Microsoft YaHei" altLang="Microsoft YaHei" sz="1200" dirty="0"/>
          </a:p>
          <a:p>
            <a:pPr marL="13334" indent="1905" algn="l" rtl="0" eaLnBrk="0">
              <a:lnSpc>
                <a:spcPct val="163000"/>
              </a:lnSpc>
              <a:spcBef>
                <a:spcPts val="71"/>
              </a:spcBef>
              <a:tabLst/>
            </a:pP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支持同步和异步两种复制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模式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支持一主一备、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一主多备以及级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联复制等多种物理复制方式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逻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辑复制是基于物理日志的解析成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SQL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来实现</a:t>
            </a:r>
            <a:r>
              <a:rPr sz="12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适用于数据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同步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数据上报、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数据分发等多种应用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场景。</a:t>
            </a:r>
            <a:endParaRPr lang="Microsoft YaHei" altLang="Microsoft YaHei" sz="1200" dirty="0"/>
          </a:p>
        </p:txBody>
      </p:sp>
      <p:sp>
        <p:nvSpPr>
          <p:cNvPr id="288" name="textbox 288"/>
          <p:cNvSpPr/>
          <p:nvPr/>
        </p:nvSpPr>
        <p:spPr>
          <a:xfrm>
            <a:off x="3521449" y="2542650"/>
            <a:ext cx="2428875" cy="2731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36194" algn="l" rtl="0" eaLnBrk="0">
              <a:lnSpc>
                <a:spcPct val="86000"/>
              </a:lnSpc>
              <a:tabLst/>
            </a:pPr>
            <a:r>
              <a:rPr sz="3200" kern="0" spc="-3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  <a:endParaRPr lang="Microsoft YaHei" altLang="Microsoft YaHei" sz="3200" dirty="0"/>
          </a:p>
          <a:p>
            <a:pPr marL="269240" algn="l" rtl="0" eaLnBrk="0">
              <a:lnSpc>
                <a:spcPct val="92000"/>
              </a:lnSpc>
              <a:spcBef>
                <a:spcPts val="1539"/>
              </a:spcBef>
              <a:tabLst/>
            </a:pPr>
            <a:r>
              <a:rPr sz="1700" kern="0" spc="9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复杂查询功能强大</a:t>
            </a:r>
            <a:endParaRPr lang="Microsoft YaHei" altLang="Microsoft YaHei" sz="1700" dirty="0"/>
          </a:p>
          <a:p>
            <a:pPr marL="14604" algn="l" rtl="0" eaLnBrk="0">
              <a:lnSpc>
                <a:spcPct val="89000"/>
              </a:lnSpc>
              <a:spcBef>
                <a:spcPts val="1498"/>
              </a:spcBef>
              <a:tabLst/>
            </a:pPr>
            <a:r>
              <a:rPr sz="12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支持基于成本的查询优化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模型，</a:t>
            </a:r>
            <a:endParaRPr lang="Microsoft YaHei" altLang="Microsoft YaHei" sz="1200" dirty="0"/>
          </a:p>
          <a:p>
            <a:pPr marL="12700" algn="l" rtl="0" eaLnBrk="0">
              <a:lnSpc>
                <a:spcPct val="164000"/>
              </a:lnSpc>
              <a:spcBef>
                <a:spcPts val="14"/>
              </a:spcBef>
              <a:tabLst/>
            </a:pP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提升复杂查询性能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支持所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有主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流的多表查询方式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通过并行计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算、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索引覆盖、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存储重构等处理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从容应对企业高负载大并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发的业务需求。</a:t>
            </a:r>
            <a:endParaRPr lang="Microsoft YaHei" altLang="Microsoft YaHei" sz="1200" dirty="0"/>
          </a:p>
        </p:txBody>
      </p:sp>
      <p:sp>
        <p:nvSpPr>
          <p:cNvPr id="290" name="textbox 290"/>
          <p:cNvSpPr/>
          <p:nvPr/>
        </p:nvSpPr>
        <p:spPr>
          <a:xfrm>
            <a:off x="727449" y="2542650"/>
            <a:ext cx="2270125" cy="2731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36194" algn="l" rtl="0" eaLnBrk="0">
              <a:lnSpc>
                <a:spcPct val="86000"/>
              </a:lnSpc>
              <a:tabLst/>
            </a:pPr>
            <a:r>
              <a:rPr sz="3200" kern="0" spc="-3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  <a:endParaRPr lang="Microsoft YaHei" altLang="Microsoft YaHei" sz="3200" dirty="0"/>
          </a:p>
          <a:p>
            <a:pPr marL="705484" algn="l" rtl="0" eaLnBrk="0">
              <a:lnSpc>
                <a:spcPct val="92000"/>
              </a:lnSpc>
              <a:spcBef>
                <a:spcPts val="1447"/>
              </a:spcBef>
              <a:tabLst/>
            </a:pPr>
            <a:r>
              <a:rPr sz="1500" kern="0" spc="70" dirty="0">
                <a:ln w="5793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性能更优</a:t>
            </a:r>
            <a:endParaRPr lang="Microsoft YaHei" altLang="Microsoft YaHei" sz="15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marL="14604" algn="l" rtl="0" eaLnBrk="0">
              <a:lnSpc>
                <a:spcPct val="89000"/>
              </a:lnSpc>
              <a:spcBef>
                <a:spcPts val="370"/>
              </a:spcBef>
              <a:tabLst/>
            </a:pP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支持行式存储和列式存储</a:t>
            </a: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</a:t>
            </a:r>
            <a:endParaRPr lang="Microsoft YaHei" altLang="Microsoft YaHei" sz="1200" dirty="0"/>
          </a:p>
          <a:p>
            <a:pPr marL="12700" indent="2540" algn="l" rtl="0" eaLnBrk="0">
              <a:lnSpc>
                <a:spcPct val="164000"/>
              </a:lnSpc>
              <a:spcBef>
                <a:spcPts val="14"/>
              </a:spcBef>
              <a:tabLst/>
            </a:pP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照负载模型选择存储方式</a:t>
            </a:r>
            <a:r>
              <a:rPr sz="12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于多版本并发控制</a:t>
            </a:r>
            <a:r>
              <a:rPr sz="1200" kern="0" spc="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MVCC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r>
              <a:rPr sz="1200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擎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能够提供更高效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更精确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的数据并发处理能力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能够更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好地支持高并发访问。</a:t>
            </a:r>
            <a:endParaRPr lang="Microsoft YaHei" altLang="Microsoft YaHei" sz="1200" dirty="0"/>
          </a:p>
        </p:txBody>
      </p:sp>
      <p:sp>
        <p:nvSpPr>
          <p:cNvPr id="292" name="textbox 292"/>
          <p:cNvSpPr/>
          <p:nvPr/>
        </p:nvSpPr>
        <p:spPr>
          <a:xfrm>
            <a:off x="9224052" y="2542650"/>
            <a:ext cx="2428239" cy="2136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81"/>
              </a:lnSpc>
              <a:tabLst/>
            </a:pPr>
            <a:endParaRPr lang="Arial" altLang="Arial" sz="100" dirty="0"/>
          </a:p>
          <a:p>
            <a:pPr marL="1213485" algn="l" rtl="0" eaLnBrk="0">
              <a:lnSpc>
                <a:spcPct val="86000"/>
              </a:lnSpc>
              <a:tabLst/>
            </a:pPr>
            <a:r>
              <a:rPr sz="3200" kern="0" spc="-20" dirty="0">
                <a:ln w="11641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  <a:endParaRPr lang="Microsoft YaHei" altLang="Microsoft YaHei" sz="3200" dirty="0"/>
          </a:p>
          <a:p>
            <a:pPr marL="261620" algn="l" rtl="0" eaLnBrk="0">
              <a:lnSpc>
                <a:spcPct val="91000"/>
              </a:lnSpc>
              <a:spcBef>
                <a:spcPts val="1546"/>
              </a:spcBef>
              <a:tabLst/>
            </a:pPr>
            <a:r>
              <a:rPr sz="1700" kern="0" spc="80" dirty="0">
                <a:ln w="6537" cap="flat" cmpd="sng">
                  <a:solidFill>
                    <a:srgbClr val="0070C0">
                      <a:alpha val="100000"/>
                    </a:srgbClr>
                  </a:solidFill>
                  <a:prstDash val="solid"/>
                  <a:bevel/>
                </a:ln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支持数据分区管理</a:t>
            </a:r>
            <a:endParaRPr lang="Microsoft YaHei" altLang="Microsoft YaHei" sz="1700" dirty="0"/>
          </a:p>
          <a:p>
            <a:pPr marL="12700" algn="l" rtl="0" eaLnBrk="0">
              <a:lnSpc>
                <a:spcPct val="90000"/>
              </a:lnSpc>
              <a:spcBef>
                <a:spcPts val="1504"/>
              </a:spcBef>
              <a:tabLst/>
            </a:pP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具有对数据分区管理能力</a:t>
            </a:r>
            <a:r>
              <a:rPr sz="12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</a:t>
            </a:r>
            <a:endParaRPr lang="Microsoft YaHei" altLang="Microsoft YaHei" sz="1200" dirty="0"/>
          </a:p>
          <a:p>
            <a:pPr marL="12700" algn="l" rtl="0" eaLnBrk="0">
              <a:lnSpc>
                <a:spcPct val="165000"/>
              </a:lnSpc>
              <a:spcBef>
                <a:spcPts val="6"/>
              </a:spcBef>
              <a:tabLst/>
            </a:pP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对表的范围分区、</a:t>
            </a:r>
            <a:r>
              <a:rPr sz="12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哈希分区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列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表分区等分区机制；</a:t>
            </a:r>
            <a:r>
              <a:rPr sz="1200" kern="0" spc="-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支持多级分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区机制；</a:t>
            </a:r>
            <a:r>
              <a:rPr sz="12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支持自动分区。</a:t>
            </a:r>
            <a:endParaRPr lang="Microsoft YaHei" altLang="Microsoft YaHei" sz="1200" dirty="0"/>
          </a:p>
        </p:txBody>
      </p:sp>
      <p:sp>
        <p:nvSpPr>
          <p:cNvPr id="294" name="textbox 294"/>
          <p:cNvSpPr/>
          <p:nvPr/>
        </p:nvSpPr>
        <p:spPr>
          <a:xfrm>
            <a:off x="3064687" y="494360"/>
            <a:ext cx="6091554" cy="356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>
                <a:tab pos="888364" algn="l"/>
                <a:tab pos="6078220" algn="l"/>
              </a:tabLst>
            </a:pPr>
            <a:r>
              <a:rPr sz="2300" strike="sngStrike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子产品介绍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UDB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TX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300" b="1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22.4    </a:t>
            </a:r>
            <a:r>
              <a:rPr sz="2300" b="1" strike="sngStrike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2300" dirty="0"/>
          </a:p>
        </p:txBody>
      </p:sp>
      <p:sp>
        <p:nvSpPr>
          <p:cNvPr id="296" name="textbox 296"/>
          <p:cNvSpPr/>
          <p:nvPr/>
        </p:nvSpPr>
        <p:spPr>
          <a:xfrm>
            <a:off x="5584113" y="1185976"/>
            <a:ext cx="929005" cy="26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tabLst/>
            </a:pPr>
            <a:r>
              <a:rPr sz="1700" kern="0" spc="70" dirty="0">
                <a:ln w="6537" cap="flat" cmpd="sng">
                  <a:solidFill>
                    <a:srgbClr val="064E74">
                      <a:alpha val="100000"/>
                    </a:srgbClr>
                  </a:solidFill>
                  <a:prstDash val="solid"/>
                  <a:bevel/>
                </a:ln>
                <a:solidFill>
                  <a:srgbClr val="064E74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产品特性</a:t>
            </a:r>
            <a:endParaRPr lang="Microsoft YaHei" altLang="Microsoft YaHei" sz="1700" dirty="0"/>
          </a:p>
        </p:txBody>
      </p:sp>
      <p:sp>
        <p:nvSpPr>
          <p:cNvPr id="298" name="path"/>
          <p:cNvSpPr/>
          <p:nvPr/>
        </p:nvSpPr>
        <p:spPr>
          <a:xfrm>
            <a:off x="1836420" y="1737995"/>
            <a:ext cx="150494" cy="149860"/>
          </a:xfrm>
          <a:custGeom>
            <a:avLst/>
            <a:gdLst/>
            <a:ahLst/>
            <a:cxnLst/>
            <a:rect l="0" t="0" r="0" b="0"/>
            <a:pathLst>
              <a:path w="236" h="236">
                <a:moveTo>
                  <a:pt x="0" y="118"/>
                </a:moveTo>
                <a:cubicBezTo>
                  <a:pt x="1" y="52"/>
                  <a:pt x="53" y="0"/>
                  <a:pt x="118" y="0"/>
                </a:cubicBezTo>
                <a:cubicBezTo>
                  <a:pt x="184" y="0"/>
                  <a:pt x="236" y="52"/>
                  <a:pt x="236" y="117"/>
                </a:cubicBezTo>
                <a:cubicBezTo>
                  <a:pt x="236" y="183"/>
                  <a:pt x="184" y="236"/>
                  <a:pt x="118" y="236"/>
                </a:cubicBezTo>
                <a:cubicBezTo>
                  <a:pt x="53" y="236"/>
                  <a:pt x="1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0" name="path"/>
          <p:cNvSpPr/>
          <p:nvPr/>
        </p:nvSpPr>
        <p:spPr>
          <a:xfrm>
            <a:off x="7920227" y="1298575"/>
            <a:ext cx="149987" cy="149859"/>
          </a:xfrm>
          <a:custGeom>
            <a:avLst/>
            <a:gdLst/>
            <a:ahLst/>
            <a:cxnLst/>
            <a:rect l="0" t="0" r="0" b="0"/>
            <a:pathLst>
              <a:path w="236" h="235">
                <a:moveTo>
                  <a:pt x="0" y="117"/>
                </a:moveTo>
                <a:cubicBezTo>
                  <a:pt x="0" y="52"/>
                  <a:pt x="53" y="0"/>
                  <a:pt x="118" y="0"/>
                </a:cubicBezTo>
                <a:cubicBezTo>
                  <a:pt x="183" y="0"/>
                  <a:pt x="236" y="52"/>
                  <a:pt x="236" y="117"/>
                </a:cubicBezTo>
                <a:cubicBezTo>
                  <a:pt x="236" y="183"/>
                  <a:pt x="183" y="235"/>
                  <a:pt x="118" y="235"/>
                </a:cubicBezTo>
                <a:cubicBezTo>
                  <a:pt x="53" y="235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2" name="path"/>
          <p:cNvSpPr/>
          <p:nvPr/>
        </p:nvSpPr>
        <p:spPr>
          <a:xfrm>
            <a:off x="10660380" y="1772284"/>
            <a:ext cx="149859" cy="149860"/>
          </a:xfrm>
          <a:custGeom>
            <a:avLst/>
            <a:gdLst/>
            <a:ahLst/>
            <a:cxnLst/>
            <a:rect l="0" t="0" r="0" b="0"/>
            <a:pathLst>
              <a:path w="235" h="236">
                <a:moveTo>
                  <a:pt x="0" y="117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8"/>
                </a:cubicBezTo>
                <a:cubicBezTo>
                  <a:pt x="235" y="183"/>
                  <a:pt x="183" y="236"/>
                  <a:pt x="117" y="236"/>
                </a:cubicBezTo>
                <a:cubicBezTo>
                  <a:pt x="52" y="236"/>
                  <a:pt x="0" y="183"/>
                  <a:pt x="0" y="117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4" name="path"/>
          <p:cNvSpPr/>
          <p:nvPr/>
        </p:nvSpPr>
        <p:spPr>
          <a:xfrm>
            <a:off x="4913058" y="2421255"/>
            <a:ext cx="149796" cy="149859"/>
          </a:xfrm>
          <a:custGeom>
            <a:avLst/>
            <a:gdLst/>
            <a:ahLst/>
            <a:cxnLst/>
            <a:rect l="0" t="0" r="0" b="0"/>
            <a:pathLst>
              <a:path w="235" h="235">
                <a:moveTo>
                  <a:pt x="0" y="118"/>
                </a:moveTo>
                <a:cubicBezTo>
                  <a:pt x="0" y="52"/>
                  <a:pt x="52" y="0"/>
                  <a:pt x="117" y="0"/>
                </a:cubicBezTo>
                <a:cubicBezTo>
                  <a:pt x="183" y="0"/>
                  <a:pt x="235" y="52"/>
                  <a:pt x="235" y="117"/>
                </a:cubicBezTo>
                <a:cubicBezTo>
                  <a:pt x="235" y="183"/>
                  <a:pt x="183" y="235"/>
                  <a:pt x="117" y="235"/>
                </a:cubicBezTo>
                <a:cubicBezTo>
                  <a:pt x="52" y="235"/>
                  <a:pt x="0" y="183"/>
                  <a:pt x="0" y="118"/>
                </a:cubicBezTo>
              </a:path>
            </a:pathLst>
          </a:cu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6" name="rect"/>
          <p:cNvSpPr/>
          <p:nvPr/>
        </p:nvSpPr>
        <p:spPr>
          <a:xfrm>
            <a:off x="8878569" y="3023870"/>
            <a:ext cx="7620" cy="2519997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8" name="picture 3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38214" y="3023870"/>
            <a:ext cx="7620" cy="2519997"/>
          </a:xfrm>
          <a:prstGeom prst="rect">
            <a:avLst/>
          </a:prstGeom>
        </p:spPr>
      </p:pic>
      <p:sp>
        <p:nvSpPr>
          <p:cNvPr id="310" name="rect"/>
          <p:cNvSpPr/>
          <p:nvPr/>
        </p:nvSpPr>
        <p:spPr>
          <a:xfrm>
            <a:off x="3130550" y="3023870"/>
            <a:ext cx="7620" cy="2519997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2" name="rect"/>
          <p:cNvSpPr/>
          <p:nvPr/>
        </p:nvSpPr>
        <p:spPr>
          <a:xfrm>
            <a:off x="396875" y="3011805"/>
            <a:ext cx="7619" cy="2519997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WPS 演示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2023-09-05T13:36:33Z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2023-10-10T14:10:31</vt:filetime>
  </property>
</Properties>
</file>